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4" r:id="rId3"/>
  </p:sldMasterIdLst>
  <p:notesMasterIdLst>
    <p:notesMasterId r:id="rId24"/>
  </p:notesMasterIdLst>
  <p:sldIdLst>
    <p:sldId id="256" r:id="rId4"/>
    <p:sldId id="265" r:id="rId5"/>
    <p:sldId id="266" r:id="rId6"/>
    <p:sldId id="258" r:id="rId7"/>
    <p:sldId id="1507" r:id="rId8"/>
    <p:sldId id="1442" r:id="rId9"/>
    <p:sldId id="267" r:id="rId10"/>
    <p:sldId id="1453" r:id="rId11"/>
    <p:sldId id="1447" r:id="rId12"/>
    <p:sldId id="1472" r:id="rId13"/>
    <p:sldId id="260" r:id="rId14"/>
    <p:sldId id="264" r:id="rId15"/>
    <p:sldId id="1508" r:id="rId16"/>
    <p:sldId id="1506" r:id="rId17"/>
    <p:sldId id="271" r:id="rId18"/>
    <p:sldId id="1509" r:id="rId19"/>
    <p:sldId id="262" r:id="rId20"/>
    <p:sldId id="263" r:id="rId21"/>
    <p:sldId id="273" r:id="rId22"/>
    <p:sldId id="1505" r:id="rId23"/>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emRn9wBLtmn4RcRlXv5pw==" hashData="h07fJ4sTBgF9iB3LIdrFGMqnOHlgm1rRDYPL3MuhKuBuCZ3vByhM3zP6jLGpjRhTdamxFwHAsG8gsULk4JxyjA=="/>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57F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599"/>
    <p:restoredTop sz="95701"/>
  </p:normalViewPr>
  <p:slideViewPr>
    <p:cSldViewPr snapToGrid="0" snapToObjects="1">
      <p:cViewPr varScale="1">
        <p:scale>
          <a:sx n="121" d="100"/>
          <a:sy n="121" d="100"/>
        </p:scale>
        <p:origin x="904" y="168"/>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B12EE8-39DB-7F45-97C5-B9B59A153EB1}" type="datetimeFigureOut">
              <a:rPr lang="en-US" smtClean="0"/>
              <a:t>4/13/26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EBFAF8-50BC-5C4E-B4EC-B6209DB82197}" type="slidenum">
              <a:rPr lang="en-US" smtClean="0"/>
              <a:t>‹#›</a:t>
            </a:fld>
            <a:endParaRPr lang="en-US"/>
          </a:p>
        </p:txBody>
      </p:sp>
    </p:spTree>
    <p:extLst>
      <p:ext uri="{BB962C8B-B14F-4D97-AF65-F5344CB8AC3E}">
        <p14:creationId xmlns:p14="http://schemas.microsoft.com/office/powerpoint/2010/main" val="2121682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E2F4B-A58B-6241-5F11-5F42D1F9EC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90084E-E336-211B-629B-5F61585C7B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82458-EDB0-AC32-507E-AD997AA36C8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B74EAD9-6FA1-ABF9-A5B9-F0A0E84E13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7F051-C5BB-5D46-8EAE-E42923C8D5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0762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EBFAF8-50BC-5C4E-B4EC-B6209DB82197}" type="slidenum">
              <a:rPr lang="en-US" smtClean="0"/>
              <a:t>15</a:t>
            </a:fld>
            <a:endParaRPr lang="en-US"/>
          </a:p>
        </p:txBody>
      </p:sp>
    </p:spTree>
    <p:extLst>
      <p:ext uri="{BB962C8B-B14F-4D97-AF65-F5344CB8AC3E}">
        <p14:creationId xmlns:p14="http://schemas.microsoft.com/office/powerpoint/2010/main" val="3682650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BB52-3600-92A2-C004-B18902A91B45}"/>
              </a:ext>
            </a:extLst>
          </p:cNvPr>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p>
        </p:txBody>
      </p:sp>
      <p:sp>
        <p:nvSpPr>
          <p:cNvPr id="3" name="Subtitle 2">
            <a:extLst>
              <a:ext uri="{FF2B5EF4-FFF2-40B4-BE49-F238E27FC236}">
                <a16:creationId xmlns:a16="http://schemas.microsoft.com/office/drawing/2014/main" id="{4F4F02DE-0BCE-F38C-A3E9-D84F8BF6433C}"/>
              </a:ext>
            </a:extLst>
          </p:cNvPr>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ABE1A0-928E-6C0E-723C-81B72697A2F1}"/>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D726BA72-2B05-834C-E773-19DD9FD31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017032-AA2F-1C49-6A83-797824ED3913}"/>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2108026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93D50-9782-3B01-8C2B-697AC1046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0C1ACB-1663-1A62-C2B8-C4BE7FE5AA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4304FD-3840-9AF9-C617-E1AF4380670E}"/>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10F12772-7C06-3BF8-9AD1-A8143A9478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EC3B99-283B-E529-67CF-4625F5CFEFB4}"/>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1164079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F788-FBC0-4B01-4B78-8DDBA9F16978}"/>
              </a:ext>
            </a:extLst>
          </p:cNvPr>
          <p:cNvSpPr>
            <a:spLocks noGrp="1"/>
          </p:cNvSpPr>
          <p:nvPr>
            <p:ph type="title"/>
          </p:nvPr>
        </p:nvSpPr>
        <p:spPr>
          <a:xfrm>
            <a:off x="831633" y="1709738"/>
            <a:ext cx="10512862" cy="2852737"/>
          </a:xfrm>
        </p:spPr>
        <p:txBody>
          <a:bodyPr anchor="b"/>
          <a:lstStyle>
            <a:lvl1pPr>
              <a:defRPr sz="5998"/>
            </a:lvl1pPr>
          </a:lstStyle>
          <a:p>
            <a:r>
              <a:rPr lang="en-US"/>
              <a:t>Click to edit Master title style</a:t>
            </a:r>
          </a:p>
        </p:txBody>
      </p:sp>
      <p:sp>
        <p:nvSpPr>
          <p:cNvPr id="3" name="Text Placeholder 2">
            <a:extLst>
              <a:ext uri="{FF2B5EF4-FFF2-40B4-BE49-F238E27FC236}">
                <a16:creationId xmlns:a16="http://schemas.microsoft.com/office/drawing/2014/main" id="{400791A8-513C-5E51-A643-D3CD8E71CA68}"/>
              </a:ext>
            </a:extLst>
          </p:cNvPr>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215B16-C1D0-B34B-F63A-D498ADACCD0F}"/>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EBE91B07-95C4-03AE-5CCA-9AEBF320A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B1D2D7-8D05-E465-A433-55518D5C5082}"/>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12981271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4E42-F56E-B29B-F2F7-57FA0EFD77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5EB9C2-A5D9-9FC9-73B2-1A434320707A}"/>
              </a:ext>
            </a:extLst>
          </p:cNvPr>
          <p:cNvSpPr>
            <a:spLocks noGrp="1"/>
          </p:cNvSpPr>
          <p:nvPr>
            <p:ph sz="half" idx="1"/>
          </p:nvPr>
        </p:nvSpPr>
        <p:spPr>
          <a:xfrm>
            <a:off x="837982"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820A1FE-C80A-74BA-29D0-E0208AA2C0B2}"/>
              </a:ext>
            </a:extLst>
          </p:cNvPr>
          <p:cNvSpPr>
            <a:spLocks noGrp="1"/>
          </p:cNvSpPr>
          <p:nvPr>
            <p:ph sz="half" idx="2"/>
          </p:nvPr>
        </p:nvSpPr>
        <p:spPr>
          <a:xfrm>
            <a:off x="6170592"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42B699-062A-ADCD-9F69-BAF925CDA0BE}"/>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6" name="Footer Placeholder 5">
            <a:extLst>
              <a:ext uri="{FF2B5EF4-FFF2-40B4-BE49-F238E27FC236}">
                <a16:creationId xmlns:a16="http://schemas.microsoft.com/office/drawing/2014/main" id="{80B9E6F9-F77D-77A1-B1B0-BBEFD500B2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23B263-B00D-C96B-E9A8-A5B62871C162}"/>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1223267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85951-1B3E-AA79-B18E-5C5984672C6F}"/>
              </a:ext>
            </a:extLst>
          </p:cNvPr>
          <p:cNvSpPr>
            <a:spLocks noGrp="1"/>
          </p:cNvSpPr>
          <p:nvPr>
            <p:ph type="title"/>
          </p:nvPr>
        </p:nvSpPr>
        <p:spPr>
          <a:xfrm>
            <a:off x="839569" y="365126"/>
            <a:ext cx="1051286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E5695E-1048-A973-FD43-B3F62DDEB7AE}"/>
              </a:ext>
            </a:extLst>
          </p:cNvPr>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3149D2-DB54-88A3-D2D3-22273B30B96D}"/>
              </a:ext>
            </a:extLst>
          </p:cNvPr>
          <p:cNvSpPr>
            <a:spLocks noGrp="1"/>
          </p:cNvSpPr>
          <p:nvPr>
            <p:ph sz="half" idx="2"/>
          </p:nvPr>
        </p:nvSpPr>
        <p:spPr>
          <a:xfrm>
            <a:off x="839570" y="2505075"/>
            <a:ext cx="5156444"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0DC582A-767D-D3C1-8C92-8D45305DEDB9}"/>
              </a:ext>
            </a:extLst>
          </p:cNvPr>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C9FDAC-B772-C24B-1E61-8C829C08A4DC}"/>
              </a:ext>
            </a:extLst>
          </p:cNvPr>
          <p:cNvSpPr>
            <a:spLocks noGrp="1"/>
          </p:cNvSpPr>
          <p:nvPr>
            <p:ph sz="quarter" idx="4"/>
          </p:nvPr>
        </p:nvSpPr>
        <p:spPr>
          <a:xfrm>
            <a:off x="6170593" y="2505075"/>
            <a:ext cx="518183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D3E766-6374-63FC-DDE3-0E98E9682398}"/>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8" name="Footer Placeholder 7">
            <a:extLst>
              <a:ext uri="{FF2B5EF4-FFF2-40B4-BE49-F238E27FC236}">
                <a16:creationId xmlns:a16="http://schemas.microsoft.com/office/drawing/2014/main" id="{7738BB5A-3022-2A99-07D6-DE5E9C3EE8A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65E869-9F11-1931-D01E-2AE6137AFDA5}"/>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3099037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98A38-8FF7-B00C-EC4F-12B7D066C5A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3094BC-7BEE-2A74-CA0D-BAEF3004D5DE}"/>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4" name="Footer Placeholder 3">
            <a:extLst>
              <a:ext uri="{FF2B5EF4-FFF2-40B4-BE49-F238E27FC236}">
                <a16:creationId xmlns:a16="http://schemas.microsoft.com/office/drawing/2014/main" id="{FDBB3926-BDAA-E9C9-9186-921A1AF91E3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40A728-AB34-D10C-2F0C-491C5A6A4F2C}"/>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4344637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1A49C-556E-2D98-C917-92FC770BBF3E}"/>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3" name="Footer Placeholder 2">
            <a:extLst>
              <a:ext uri="{FF2B5EF4-FFF2-40B4-BE49-F238E27FC236}">
                <a16:creationId xmlns:a16="http://schemas.microsoft.com/office/drawing/2014/main" id="{3C3D3283-60ED-D6BB-F193-58EBD255FC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20C65-C9C0-13CE-02D5-397C7CB5EF19}"/>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871614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EA5A-616B-D116-2030-2CD538901077}"/>
              </a:ext>
            </a:extLst>
          </p:cNvPr>
          <p:cNvSpPr>
            <a:spLocks noGrp="1"/>
          </p:cNvSpPr>
          <p:nvPr>
            <p:ph type="title"/>
          </p:nvPr>
        </p:nvSpPr>
        <p:spPr>
          <a:xfrm>
            <a:off x="839570" y="457200"/>
            <a:ext cx="3931213" cy="1600200"/>
          </a:xfrm>
        </p:spPr>
        <p:txBody>
          <a:bodyPr anchor="b"/>
          <a:lstStyle>
            <a:lvl1pPr>
              <a:defRPr sz="3199"/>
            </a:lvl1pPr>
          </a:lstStyle>
          <a:p>
            <a:r>
              <a:rPr lang="en-US"/>
              <a:t>Click to edit Master title style</a:t>
            </a:r>
          </a:p>
        </p:txBody>
      </p:sp>
      <p:sp>
        <p:nvSpPr>
          <p:cNvPr id="3" name="Content Placeholder 2">
            <a:extLst>
              <a:ext uri="{FF2B5EF4-FFF2-40B4-BE49-F238E27FC236}">
                <a16:creationId xmlns:a16="http://schemas.microsoft.com/office/drawing/2014/main" id="{0F48F201-212F-AF60-CB58-AFFEC6D5B654}"/>
              </a:ext>
            </a:extLst>
          </p:cNvPr>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89F30C3-4E89-6550-0F3F-2145ACC56FEB}"/>
              </a:ext>
            </a:extLst>
          </p:cNvPr>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10AD0-F812-F7F8-1526-C999169FFC60}"/>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6" name="Footer Placeholder 5">
            <a:extLst>
              <a:ext uri="{FF2B5EF4-FFF2-40B4-BE49-F238E27FC236}">
                <a16:creationId xmlns:a16="http://schemas.microsoft.com/office/drawing/2014/main" id="{0B24EB6E-AB05-C3AF-5124-C4E473006C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C10B72-C2D7-311D-E4BF-D1B75CF2617E}"/>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9436559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77654-7FB4-AB0A-796D-B7779F6E0D3F}"/>
              </a:ext>
            </a:extLst>
          </p:cNvPr>
          <p:cNvSpPr>
            <a:spLocks noGrp="1"/>
          </p:cNvSpPr>
          <p:nvPr>
            <p:ph type="title"/>
          </p:nvPr>
        </p:nvSpPr>
        <p:spPr>
          <a:xfrm>
            <a:off x="839570" y="457200"/>
            <a:ext cx="3931213" cy="1600200"/>
          </a:xfrm>
        </p:spPr>
        <p:txBody>
          <a:bodyPr anchor="b"/>
          <a:lstStyle>
            <a:lvl1pPr>
              <a:defRPr sz="3199"/>
            </a:lvl1pPr>
          </a:lstStyle>
          <a:p>
            <a:r>
              <a:rPr lang="en-US"/>
              <a:t>Click to edit Master title style</a:t>
            </a:r>
          </a:p>
        </p:txBody>
      </p:sp>
      <p:sp>
        <p:nvSpPr>
          <p:cNvPr id="3" name="Picture Placeholder 2">
            <a:extLst>
              <a:ext uri="{FF2B5EF4-FFF2-40B4-BE49-F238E27FC236}">
                <a16:creationId xmlns:a16="http://schemas.microsoft.com/office/drawing/2014/main" id="{BA2E3955-A910-E992-EA6B-9EFC9120C1A2}"/>
              </a:ext>
            </a:extLst>
          </p:cNvPr>
          <p:cNvSpPr>
            <a:spLocks noGrp="1"/>
          </p:cNvSpPr>
          <p:nvPr>
            <p:ph type="pic" idx="1"/>
          </p:nvPr>
        </p:nvSpPr>
        <p:spPr>
          <a:xfrm>
            <a:off x="5181838" y="987426"/>
            <a:ext cx="6170593" cy="4873625"/>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endParaRPr lang="en-US"/>
          </a:p>
        </p:txBody>
      </p:sp>
      <p:sp>
        <p:nvSpPr>
          <p:cNvPr id="4" name="Text Placeholder 3">
            <a:extLst>
              <a:ext uri="{FF2B5EF4-FFF2-40B4-BE49-F238E27FC236}">
                <a16:creationId xmlns:a16="http://schemas.microsoft.com/office/drawing/2014/main" id="{785AF13D-C283-162D-6040-5311B11B2D43}"/>
              </a:ext>
            </a:extLst>
          </p:cNvPr>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2B6DA0-1471-E9F2-FA43-3D85D77A8030}"/>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6" name="Footer Placeholder 5">
            <a:extLst>
              <a:ext uri="{FF2B5EF4-FFF2-40B4-BE49-F238E27FC236}">
                <a16:creationId xmlns:a16="http://schemas.microsoft.com/office/drawing/2014/main" id="{4D4C1D8A-54A6-7BDF-0030-631BF5C363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9D1899-E216-D444-B753-286A121528AF}"/>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27388083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6983-8442-788F-B0D2-18D833CEA05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D6ECBDD-B44C-EABD-5BE1-D938BE6A65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E603DF-96D7-A3ED-B2AE-2EF0B7378DCE}"/>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D6095E9D-0350-3B68-DC2C-F049495E98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4DA1C9-9003-696C-DFB9-685B489E7C6A}"/>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15173079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99F7FC-DFE0-70F4-FC8F-F866FC5EE8EC}"/>
              </a:ext>
            </a:extLst>
          </p:cNvPr>
          <p:cNvSpPr>
            <a:spLocks noGrp="1"/>
          </p:cNvSpPr>
          <p:nvPr>
            <p:ph type="title" orient="vert"/>
          </p:nvPr>
        </p:nvSpPr>
        <p:spPr>
          <a:xfrm>
            <a:off x="8722628" y="365125"/>
            <a:ext cx="262821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896DC28-D1E7-76E7-81FA-32CB5E714976}"/>
              </a:ext>
            </a:extLst>
          </p:cNvPr>
          <p:cNvSpPr>
            <a:spLocks noGrp="1"/>
          </p:cNvSpPr>
          <p:nvPr>
            <p:ph type="body" orient="vert" idx="1"/>
          </p:nvPr>
        </p:nvSpPr>
        <p:spPr>
          <a:xfrm>
            <a:off x="837982" y="365125"/>
            <a:ext cx="773228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F585DC-82E1-8837-F9CA-8991306A1726}"/>
              </a:ext>
            </a:extLst>
          </p:cNvPr>
          <p:cNvSpPr>
            <a:spLocks noGrp="1"/>
          </p:cNvSpPr>
          <p:nvPr>
            <p:ph type="dt" sz="half" idx="10"/>
          </p:nvPr>
        </p:nvSpPr>
        <p:spPr/>
        <p:txBody>
          <a:body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E40383ED-4E18-86A2-0315-FA9822622F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C8CA36-037E-C93D-9354-3D4EB80443F6}"/>
              </a:ext>
            </a:extLst>
          </p:cNvPr>
          <p:cNvSpPr>
            <a:spLocks noGrp="1"/>
          </p:cNvSpPr>
          <p:nvPr>
            <p:ph type="sldNum" sz="quarter" idx="12"/>
          </p:nvPr>
        </p:nvSpPr>
        <p:spPr/>
        <p:txBody>
          <a:bodyPr/>
          <a:lstStyle/>
          <a:p>
            <a:fld id="{D6BB88BE-C20E-4643-A408-450AF6CD55C0}" type="slidenum">
              <a:rPr lang="en-US" smtClean="0"/>
              <a:t>‹#›</a:t>
            </a:fld>
            <a:endParaRPr lang="en-US"/>
          </a:p>
        </p:txBody>
      </p:sp>
    </p:spTree>
    <p:extLst>
      <p:ext uri="{BB962C8B-B14F-4D97-AF65-F5344CB8AC3E}">
        <p14:creationId xmlns:p14="http://schemas.microsoft.com/office/powerpoint/2010/main" val="16942518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936778C-44C6-F7AE-21C6-290EBC9D1C89}"/>
              </a:ext>
            </a:extLst>
          </p:cNvPr>
          <p:cNvSpPr>
            <a:spLocks noGrp="1"/>
          </p:cNvSpPr>
          <p:nvPr>
            <p:ph type="pic" sz="quarter" idx="14" hasCustomPrompt="1"/>
          </p:nvPr>
        </p:nvSpPr>
        <p:spPr>
          <a:xfrm>
            <a:off x="5882091" y="620712"/>
            <a:ext cx="5611591" cy="6237288"/>
          </a:xfrm>
          <a:prstGeom prst="round2SameRect">
            <a:avLst>
              <a:gd name="adj1" fmla="val 7587"/>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50755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_1 1 1 1 1">
  <p:cSld name="TITLE_1 1 1 1 1">
    <p:spTree>
      <p:nvGrpSpPr>
        <p:cNvPr id="1" name="Shape 42"/>
        <p:cNvGrpSpPr/>
        <p:nvPr/>
      </p:nvGrpSpPr>
      <p:grpSpPr>
        <a:xfrm>
          <a:off x="0" y="0"/>
          <a:ext cx="0" cy="0"/>
          <a:chOff x="0" y="0"/>
          <a:chExt cx="0" cy="0"/>
        </a:xfrm>
      </p:grpSpPr>
      <p:sp>
        <p:nvSpPr>
          <p:cNvPr id="2" name="Google Shape;43;p9">
            <a:extLst>
              <a:ext uri="{FF2B5EF4-FFF2-40B4-BE49-F238E27FC236}">
                <a16:creationId xmlns:a16="http://schemas.microsoft.com/office/drawing/2014/main" id="{41F929B1-B9EA-6476-6461-54EBFA079F21}"/>
              </a:ext>
            </a:extLst>
          </p:cNvPr>
          <p:cNvSpPr>
            <a:spLocks noChangeArrowheads="1"/>
          </p:cNvSpPr>
          <p:nvPr/>
        </p:nvSpPr>
        <p:spPr bwMode="auto">
          <a:xfrm>
            <a:off x="-7936" y="6235701"/>
            <a:ext cx="12215806" cy="625475"/>
          </a:xfrm>
          <a:prstGeom prst="rect">
            <a:avLst/>
          </a:prstGeom>
          <a:solidFill>
            <a:srgbClr val="1B3E6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21865" tIns="121865" rIns="121865" bIns="121865"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1799"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3" name="Google Shape;44;p9">
            <a:extLst>
              <a:ext uri="{FF2B5EF4-FFF2-40B4-BE49-F238E27FC236}">
                <a16:creationId xmlns:a16="http://schemas.microsoft.com/office/drawing/2014/main" id="{049F4376-7B2D-8BFB-125F-57B65644F57E}"/>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l="-14980" t="-35275" r="-4282" b="-17628"/>
          <a:stretch>
            <a:fillRect/>
          </a:stretch>
        </p:blipFill>
        <p:spPr bwMode="auto">
          <a:xfrm>
            <a:off x="10711248" y="6235701"/>
            <a:ext cx="1423616"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4191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80122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597BEEAF-6B71-34D3-ABA8-B778BCE2A19F}"/>
              </a:ext>
            </a:extLst>
          </p:cNvPr>
          <p:cNvSpPr>
            <a:spLocks noGrp="1"/>
          </p:cNvSpPr>
          <p:nvPr>
            <p:ph type="pic" sz="quarter" idx="14" hasCustomPrompt="1"/>
          </p:nvPr>
        </p:nvSpPr>
        <p:spPr>
          <a:xfrm>
            <a:off x="7411589" y="0"/>
            <a:ext cx="4777237" cy="68580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2985005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936778C-44C6-F7AE-21C6-290EBC9D1C89}"/>
              </a:ext>
            </a:extLst>
          </p:cNvPr>
          <p:cNvSpPr>
            <a:spLocks noGrp="1"/>
          </p:cNvSpPr>
          <p:nvPr>
            <p:ph type="pic" sz="quarter" idx="14" hasCustomPrompt="1"/>
          </p:nvPr>
        </p:nvSpPr>
        <p:spPr>
          <a:xfrm>
            <a:off x="5882091" y="620712"/>
            <a:ext cx="5611591" cy="6237288"/>
          </a:xfrm>
          <a:prstGeom prst="round2SameRect">
            <a:avLst>
              <a:gd name="adj1" fmla="val 7587"/>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24169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1A07BCF7-F7F8-1B1B-DEDA-2622F7967A44}"/>
              </a:ext>
            </a:extLst>
          </p:cNvPr>
          <p:cNvSpPr>
            <a:spLocks noGrp="1"/>
          </p:cNvSpPr>
          <p:nvPr>
            <p:ph type="pic" sz="quarter" idx="14" hasCustomPrompt="1"/>
          </p:nvPr>
        </p:nvSpPr>
        <p:spPr>
          <a:xfrm>
            <a:off x="0" y="0"/>
            <a:ext cx="5294521" cy="50419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9788734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4C2B2F6B-3579-9770-971E-9670F5639C6C}"/>
              </a:ext>
            </a:extLst>
          </p:cNvPr>
          <p:cNvSpPr>
            <a:spLocks noGrp="1"/>
          </p:cNvSpPr>
          <p:nvPr>
            <p:ph type="pic" sz="quarter" idx="14" hasCustomPrompt="1"/>
          </p:nvPr>
        </p:nvSpPr>
        <p:spPr>
          <a:xfrm>
            <a:off x="6990822" y="1240971"/>
            <a:ext cx="2470118" cy="5617029"/>
          </a:xfrm>
          <a:prstGeom prst="round2SameRect">
            <a:avLst>
              <a:gd name="adj1" fmla="val 13654"/>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6" name="Picture Placeholder 2">
            <a:extLst>
              <a:ext uri="{FF2B5EF4-FFF2-40B4-BE49-F238E27FC236}">
                <a16:creationId xmlns:a16="http://schemas.microsoft.com/office/drawing/2014/main" id="{E6EC7FE0-986F-8D94-BE9C-BBA2379DC438}"/>
              </a:ext>
            </a:extLst>
          </p:cNvPr>
          <p:cNvSpPr>
            <a:spLocks noGrp="1"/>
          </p:cNvSpPr>
          <p:nvPr>
            <p:ph type="pic" sz="quarter" idx="15" hasCustomPrompt="1"/>
          </p:nvPr>
        </p:nvSpPr>
        <p:spPr>
          <a:xfrm>
            <a:off x="9718709" y="940"/>
            <a:ext cx="2470118" cy="5617029"/>
          </a:xfrm>
          <a:prstGeom prst="round2SameRect">
            <a:avLst>
              <a:gd name="adj1" fmla="val 0"/>
              <a:gd name="adj2" fmla="val 13347"/>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4620883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1CA55C16-1051-12B9-F919-9BF23A6A9C23}"/>
              </a:ext>
            </a:extLst>
          </p:cNvPr>
          <p:cNvSpPr>
            <a:spLocks noGrp="1"/>
          </p:cNvSpPr>
          <p:nvPr>
            <p:ph type="pic" sz="quarter" idx="14" hasCustomPrompt="1"/>
          </p:nvPr>
        </p:nvSpPr>
        <p:spPr>
          <a:xfrm>
            <a:off x="6667379" y="1174932"/>
            <a:ext cx="4506963" cy="4508136"/>
          </a:xfrm>
          <a:prstGeom prst="ellipse">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2938093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CFE0C1FE-09E4-197C-5072-25E7A3756D89}"/>
              </a:ext>
            </a:extLst>
          </p:cNvPr>
          <p:cNvSpPr>
            <a:spLocks noGrp="1"/>
          </p:cNvSpPr>
          <p:nvPr>
            <p:ph type="pic" sz="quarter" idx="15" hasCustomPrompt="1"/>
          </p:nvPr>
        </p:nvSpPr>
        <p:spPr>
          <a:xfrm>
            <a:off x="6094413" y="1"/>
            <a:ext cx="5415888" cy="5143997"/>
          </a:xfrm>
          <a:prstGeom prst="round2SameRect">
            <a:avLst>
              <a:gd name="adj1" fmla="val 0"/>
              <a:gd name="adj2" fmla="val 6062"/>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4413819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DC657476-97FA-7472-94B5-4C3496478D5D}"/>
              </a:ext>
            </a:extLst>
          </p:cNvPr>
          <p:cNvSpPr>
            <a:spLocks noGrp="1"/>
          </p:cNvSpPr>
          <p:nvPr>
            <p:ph type="pic" sz="quarter" idx="14" hasCustomPrompt="1"/>
          </p:nvPr>
        </p:nvSpPr>
        <p:spPr>
          <a:xfrm>
            <a:off x="0" y="3492681"/>
            <a:ext cx="6094413" cy="3365319"/>
          </a:xfrm>
          <a:prstGeom prst="round1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4823323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58632071-D2D9-5B20-768F-1DB909291FB6}"/>
              </a:ext>
            </a:extLst>
          </p:cNvPr>
          <p:cNvSpPr>
            <a:spLocks noGrp="1"/>
          </p:cNvSpPr>
          <p:nvPr>
            <p:ph type="pic" sz="quarter" idx="14" hasCustomPrompt="1"/>
          </p:nvPr>
        </p:nvSpPr>
        <p:spPr>
          <a:xfrm>
            <a:off x="6675788" y="0"/>
            <a:ext cx="5513038" cy="68580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7183273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76871ACE-EA75-BDFE-C244-EF12F9B19E55}"/>
              </a:ext>
            </a:extLst>
          </p:cNvPr>
          <p:cNvSpPr>
            <a:spLocks noGrp="1"/>
          </p:cNvSpPr>
          <p:nvPr>
            <p:ph type="pic" sz="quarter" idx="14" hasCustomPrompt="1"/>
          </p:nvPr>
        </p:nvSpPr>
        <p:spPr>
          <a:xfrm>
            <a:off x="6094413" y="620712"/>
            <a:ext cx="5399269" cy="5616576"/>
          </a:xfrm>
          <a:prstGeom prst="plus">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8823819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3F91515B-EAC3-1355-C2DC-D08AC99F4D85}"/>
              </a:ext>
            </a:extLst>
          </p:cNvPr>
          <p:cNvSpPr>
            <a:spLocks noGrp="1"/>
          </p:cNvSpPr>
          <p:nvPr>
            <p:ph type="pic" sz="quarter" idx="14" hasCustomPrompt="1"/>
          </p:nvPr>
        </p:nvSpPr>
        <p:spPr>
          <a:xfrm>
            <a:off x="0" y="0"/>
            <a:ext cx="3345508" cy="68580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6" name="Picture Placeholder 2">
            <a:extLst>
              <a:ext uri="{FF2B5EF4-FFF2-40B4-BE49-F238E27FC236}">
                <a16:creationId xmlns:a16="http://schemas.microsoft.com/office/drawing/2014/main" id="{01DDEE00-3C58-DD19-72B4-2E315C87C566}"/>
              </a:ext>
            </a:extLst>
          </p:cNvPr>
          <p:cNvSpPr>
            <a:spLocks noGrp="1"/>
          </p:cNvSpPr>
          <p:nvPr>
            <p:ph type="pic" sz="quarter" idx="15" hasCustomPrompt="1"/>
          </p:nvPr>
        </p:nvSpPr>
        <p:spPr>
          <a:xfrm>
            <a:off x="3540822" y="0"/>
            <a:ext cx="3345508" cy="68580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4779935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B058DD4-11B6-8B83-C4FB-286BCCFE5D28}"/>
              </a:ext>
            </a:extLst>
          </p:cNvPr>
          <p:cNvSpPr>
            <a:spLocks noGrp="1"/>
          </p:cNvSpPr>
          <p:nvPr>
            <p:ph type="pic" sz="quarter" idx="14" hasCustomPrompt="1"/>
          </p:nvPr>
        </p:nvSpPr>
        <p:spPr>
          <a:xfrm>
            <a:off x="0" y="0"/>
            <a:ext cx="12188825" cy="3100388"/>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1238206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FFEA1105-213D-FCC6-062C-A394E488CB33}"/>
              </a:ext>
            </a:extLst>
          </p:cNvPr>
          <p:cNvSpPr>
            <a:spLocks noGrp="1"/>
          </p:cNvSpPr>
          <p:nvPr>
            <p:ph type="pic" sz="quarter" idx="14" hasCustomPrompt="1"/>
          </p:nvPr>
        </p:nvSpPr>
        <p:spPr>
          <a:xfrm>
            <a:off x="7873517" y="-913708"/>
            <a:ext cx="5272871" cy="5274244"/>
          </a:xfrm>
          <a:prstGeom prst="ellipse">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6" name="Picture Placeholder 2">
            <a:extLst>
              <a:ext uri="{FF2B5EF4-FFF2-40B4-BE49-F238E27FC236}">
                <a16:creationId xmlns:a16="http://schemas.microsoft.com/office/drawing/2014/main" id="{3E1BBF9E-C912-16D3-632F-4A838B559F26}"/>
              </a:ext>
            </a:extLst>
          </p:cNvPr>
          <p:cNvSpPr>
            <a:spLocks noGrp="1"/>
          </p:cNvSpPr>
          <p:nvPr>
            <p:ph type="pic" sz="quarter" idx="15" hasCustomPrompt="1"/>
          </p:nvPr>
        </p:nvSpPr>
        <p:spPr>
          <a:xfrm>
            <a:off x="6094413" y="4195870"/>
            <a:ext cx="3239157" cy="3240000"/>
          </a:xfrm>
          <a:prstGeom prst="ellipse">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6064373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029EAE1-AFC3-FBC8-5534-A83990C4C6F8}"/>
              </a:ext>
            </a:extLst>
          </p:cNvPr>
          <p:cNvSpPr>
            <a:spLocks noGrp="1"/>
          </p:cNvSpPr>
          <p:nvPr>
            <p:ph type="pic" sz="quarter" idx="14" hasCustomPrompt="1"/>
          </p:nvPr>
        </p:nvSpPr>
        <p:spPr>
          <a:xfrm>
            <a:off x="2378315" y="-1"/>
            <a:ext cx="9810510" cy="6273799"/>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5818974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4B3C80C6-A951-6A42-F149-A1B5B759974F}"/>
              </a:ext>
            </a:extLst>
          </p:cNvPr>
          <p:cNvSpPr>
            <a:spLocks noGrp="1"/>
          </p:cNvSpPr>
          <p:nvPr>
            <p:ph type="pic" sz="quarter" idx="14" hasCustomPrompt="1"/>
          </p:nvPr>
        </p:nvSpPr>
        <p:spPr>
          <a:xfrm>
            <a:off x="4653915" y="1012528"/>
            <a:ext cx="3786644" cy="526127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84584329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6DAC806B-A8AA-3D17-FEF9-0190FBD40A14}"/>
              </a:ext>
            </a:extLst>
          </p:cNvPr>
          <p:cNvSpPr>
            <a:spLocks noGrp="1"/>
          </p:cNvSpPr>
          <p:nvPr>
            <p:ph type="pic" sz="quarter" idx="14" hasCustomPrompt="1"/>
          </p:nvPr>
        </p:nvSpPr>
        <p:spPr>
          <a:xfrm>
            <a:off x="1" y="0"/>
            <a:ext cx="12188825" cy="685800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9549661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C0C5809-75FF-331D-994E-A2496AB69FCF}"/>
              </a:ext>
            </a:extLst>
          </p:cNvPr>
          <p:cNvSpPr>
            <a:spLocks noGrp="1"/>
          </p:cNvSpPr>
          <p:nvPr>
            <p:ph type="pic" sz="quarter" idx="15" hasCustomPrompt="1"/>
          </p:nvPr>
        </p:nvSpPr>
        <p:spPr>
          <a:xfrm>
            <a:off x="6233239" y="1240085"/>
            <a:ext cx="4604389" cy="4751642"/>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0854807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6" name="Picture Placeholder 2">
            <a:extLst>
              <a:ext uri="{FF2B5EF4-FFF2-40B4-BE49-F238E27FC236}">
                <a16:creationId xmlns:a16="http://schemas.microsoft.com/office/drawing/2014/main" id="{96F9555C-8E82-B003-52C7-EE2E777BB4EB}"/>
              </a:ext>
            </a:extLst>
          </p:cNvPr>
          <p:cNvSpPr>
            <a:spLocks noGrp="1"/>
          </p:cNvSpPr>
          <p:nvPr>
            <p:ph type="pic" sz="quarter" idx="16" hasCustomPrompt="1"/>
          </p:nvPr>
        </p:nvSpPr>
        <p:spPr>
          <a:xfrm>
            <a:off x="678524" y="3868365"/>
            <a:ext cx="2381908" cy="2393506"/>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7" name="Picture Placeholder 2">
            <a:extLst>
              <a:ext uri="{FF2B5EF4-FFF2-40B4-BE49-F238E27FC236}">
                <a16:creationId xmlns:a16="http://schemas.microsoft.com/office/drawing/2014/main" id="{5593459C-F28D-0B77-27EB-A281E4F35073}"/>
              </a:ext>
            </a:extLst>
          </p:cNvPr>
          <p:cNvSpPr>
            <a:spLocks noGrp="1"/>
          </p:cNvSpPr>
          <p:nvPr>
            <p:ph type="pic" sz="quarter" idx="17" hasCustomPrompt="1"/>
          </p:nvPr>
        </p:nvSpPr>
        <p:spPr>
          <a:xfrm>
            <a:off x="3223348" y="3428999"/>
            <a:ext cx="2381908" cy="2393506"/>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8" name="Picture Placeholder 2">
            <a:extLst>
              <a:ext uri="{FF2B5EF4-FFF2-40B4-BE49-F238E27FC236}">
                <a16:creationId xmlns:a16="http://schemas.microsoft.com/office/drawing/2014/main" id="{37C76A42-39E7-7A53-1E11-672184FB09C4}"/>
              </a:ext>
            </a:extLst>
          </p:cNvPr>
          <p:cNvSpPr>
            <a:spLocks noGrp="1"/>
          </p:cNvSpPr>
          <p:nvPr>
            <p:ph type="pic" sz="quarter" idx="18" hasCustomPrompt="1"/>
          </p:nvPr>
        </p:nvSpPr>
        <p:spPr>
          <a:xfrm>
            <a:off x="678524" y="1347499"/>
            <a:ext cx="2381908" cy="2393506"/>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8960767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21D1BBAB-6AFD-24E0-0DC9-B663D0BB284A}"/>
              </a:ext>
            </a:extLst>
          </p:cNvPr>
          <p:cNvSpPr>
            <a:spLocks noGrp="1"/>
          </p:cNvSpPr>
          <p:nvPr>
            <p:ph type="pic" sz="quarter" idx="15" hasCustomPrompt="1"/>
          </p:nvPr>
        </p:nvSpPr>
        <p:spPr>
          <a:xfrm>
            <a:off x="5403350" y="2787446"/>
            <a:ext cx="5501296" cy="3474426"/>
          </a:xfrm>
          <a:prstGeom prst="rect">
            <a:avLst/>
          </a:prstGeom>
          <a:no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45248390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AD34A54F-8021-F209-0C21-3778F49B1152}"/>
              </a:ext>
            </a:extLst>
          </p:cNvPr>
          <p:cNvSpPr>
            <a:spLocks noGrp="1"/>
          </p:cNvSpPr>
          <p:nvPr>
            <p:ph type="pic" sz="quarter" idx="15" hasCustomPrompt="1"/>
          </p:nvPr>
        </p:nvSpPr>
        <p:spPr>
          <a:xfrm>
            <a:off x="813812" y="0"/>
            <a:ext cx="4496473" cy="6858000"/>
          </a:xfrm>
          <a:prstGeom prst="rect">
            <a:avLst/>
          </a:prstGeom>
          <a:no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9594233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7B1B45BA-AA55-ACF8-9FE3-1C43A97A7639}"/>
              </a:ext>
            </a:extLst>
          </p:cNvPr>
          <p:cNvSpPr>
            <a:spLocks noGrp="1"/>
          </p:cNvSpPr>
          <p:nvPr>
            <p:ph type="pic" sz="quarter" idx="18" hasCustomPrompt="1"/>
          </p:nvPr>
        </p:nvSpPr>
        <p:spPr>
          <a:xfrm>
            <a:off x="6538882" y="1219245"/>
            <a:ext cx="2381908" cy="2278898"/>
          </a:xfrm>
          <a:prstGeom prst="round2SameRect">
            <a:avLst>
              <a:gd name="adj1" fmla="val 12329"/>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8" name="Picture Placeholder 2">
            <a:extLst>
              <a:ext uri="{FF2B5EF4-FFF2-40B4-BE49-F238E27FC236}">
                <a16:creationId xmlns:a16="http://schemas.microsoft.com/office/drawing/2014/main" id="{398B6E32-1366-5169-54AD-DBA420E9CEB3}"/>
              </a:ext>
            </a:extLst>
          </p:cNvPr>
          <p:cNvSpPr>
            <a:spLocks noGrp="1"/>
          </p:cNvSpPr>
          <p:nvPr>
            <p:ph type="pic" sz="quarter" idx="19" hasCustomPrompt="1"/>
          </p:nvPr>
        </p:nvSpPr>
        <p:spPr>
          <a:xfrm>
            <a:off x="6538882" y="3788228"/>
            <a:ext cx="2381908" cy="2278898"/>
          </a:xfrm>
          <a:prstGeom prst="round2SameRect">
            <a:avLst>
              <a:gd name="adj1" fmla="val 12329"/>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9" name="Picture Placeholder 2">
            <a:extLst>
              <a:ext uri="{FF2B5EF4-FFF2-40B4-BE49-F238E27FC236}">
                <a16:creationId xmlns:a16="http://schemas.microsoft.com/office/drawing/2014/main" id="{C087CEC2-F47D-25A3-20BC-D8AE2833FA87}"/>
              </a:ext>
            </a:extLst>
          </p:cNvPr>
          <p:cNvSpPr>
            <a:spLocks noGrp="1"/>
          </p:cNvSpPr>
          <p:nvPr>
            <p:ph type="pic" sz="quarter" idx="20" hasCustomPrompt="1"/>
          </p:nvPr>
        </p:nvSpPr>
        <p:spPr>
          <a:xfrm>
            <a:off x="9111773" y="860017"/>
            <a:ext cx="2381908" cy="2278898"/>
          </a:xfrm>
          <a:prstGeom prst="round2SameRect">
            <a:avLst>
              <a:gd name="adj1" fmla="val 12329"/>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10" name="Picture Placeholder 2">
            <a:extLst>
              <a:ext uri="{FF2B5EF4-FFF2-40B4-BE49-F238E27FC236}">
                <a16:creationId xmlns:a16="http://schemas.microsoft.com/office/drawing/2014/main" id="{4BB32C47-0ED4-ADE5-3615-F8A81496CD98}"/>
              </a:ext>
            </a:extLst>
          </p:cNvPr>
          <p:cNvSpPr>
            <a:spLocks noGrp="1"/>
          </p:cNvSpPr>
          <p:nvPr>
            <p:ph type="pic" sz="quarter" idx="21" hasCustomPrompt="1"/>
          </p:nvPr>
        </p:nvSpPr>
        <p:spPr>
          <a:xfrm>
            <a:off x="9111773" y="3429000"/>
            <a:ext cx="2381908" cy="2278898"/>
          </a:xfrm>
          <a:prstGeom prst="round2SameRect">
            <a:avLst>
              <a:gd name="adj1" fmla="val 12329"/>
              <a:gd name="adj2" fmla="val 0"/>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5398831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02952732-9FAB-0242-BE25-0734307DBC2C}"/>
              </a:ext>
            </a:extLst>
          </p:cNvPr>
          <p:cNvSpPr>
            <a:spLocks noGrp="1"/>
          </p:cNvSpPr>
          <p:nvPr>
            <p:ph type="pic" sz="quarter" idx="14" hasCustomPrompt="1"/>
          </p:nvPr>
        </p:nvSpPr>
        <p:spPr>
          <a:xfrm>
            <a:off x="-654737" y="1569309"/>
            <a:ext cx="6125425" cy="3901553"/>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5961551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D39386A8-0E70-69E8-667C-D8F0373BB76A}"/>
              </a:ext>
            </a:extLst>
          </p:cNvPr>
          <p:cNvSpPr>
            <a:spLocks noGrp="1"/>
          </p:cNvSpPr>
          <p:nvPr>
            <p:ph type="pic" sz="quarter" idx="15" hasCustomPrompt="1"/>
          </p:nvPr>
        </p:nvSpPr>
        <p:spPr>
          <a:xfrm>
            <a:off x="7313782" y="1128713"/>
            <a:ext cx="3245244" cy="6600825"/>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8688546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47D09C5C-D9AE-EBE7-71EA-F67EB4F03151}"/>
              </a:ext>
            </a:extLst>
          </p:cNvPr>
          <p:cNvSpPr>
            <a:spLocks noGrp="1"/>
          </p:cNvSpPr>
          <p:nvPr>
            <p:ph type="pic" sz="quarter" idx="14" hasCustomPrompt="1"/>
          </p:nvPr>
        </p:nvSpPr>
        <p:spPr>
          <a:xfrm>
            <a:off x="6227728" y="1478224"/>
            <a:ext cx="4885054" cy="2850890"/>
          </a:xfrm>
          <a:prstGeom prst="rect">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9328748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45D472D1-AF62-DDE7-EB95-756E3D78F0B0}"/>
              </a:ext>
            </a:extLst>
          </p:cNvPr>
          <p:cNvSpPr>
            <a:spLocks noGrp="1"/>
          </p:cNvSpPr>
          <p:nvPr>
            <p:ph type="pic" sz="quarter" idx="15" hasCustomPrompt="1"/>
          </p:nvPr>
        </p:nvSpPr>
        <p:spPr>
          <a:xfrm>
            <a:off x="5990785" y="1633136"/>
            <a:ext cx="3107984" cy="6600825"/>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6" name="Picture Placeholder 2">
            <a:extLst>
              <a:ext uri="{FF2B5EF4-FFF2-40B4-BE49-F238E27FC236}">
                <a16:creationId xmlns:a16="http://schemas.microsoft.com/office/drawing/2014/main" id="{9FE6856B-D0D5-06FF-BEBA-55592216550E}"/>
              </a:ext>
            </a:extLst>
          </p:cNvPr>
          <p:cNvSpPr>
            <a:spLocks noGrp="1"/>
          </p:cNvSpPr>
          <p:nvPr>
            <p:ph type="pic" sz="quarter" idx="16" hasCustomPrompt="1"/>
          </p:nvPr>
        </p:nvSpPr>
        <p:spPr>
          <a:xfrm>
            <a:off x="9805474" y="-2815976"/>
            <a:ext cx="3107984" cy="6600825"/>
          </a:xfrm>
          <a:prstGeom prst="roundRect">
            <a:avLst>
              <a:gd name="adj" fmla="val 9155"/>
            </a:avLst>
          </a:prstGeom>
          <a:solidFill>
            <a:schemeClr val="bg1">
              <a:lumMod val="95000"/>
            </a:schemeClr>
          </a:solidFill>
        </p:spPr>
        <p:txBody>
          <a:bodyPr/>
          <a:lstStyle>
            <a:lvl1pPr marL="0" indent="0">
              <a:buNone/>
              <a:defRPr sz="1799">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14638797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58CB-2EC8-8B30-E059-4A7E14CC1BCC}"/>
              </a:ext>
            </a:extLst>
          </p:cNvPr>
          <p:cNvSpPr>
            <a:spLocks noGrp="1"/>
          </p:cNvSpPr>
          <p:nvPr>
            <p:ph type="title"/>
          </p:nvPr>
        </p:nvSpPr>
        <p:spPr>
          <a:xfrm>
            <a:off x="837982" y="365126"/>
            <a:ext cx="10512862" cy="1325563"/>
          </a:xfrm>
          <a:prstGeom prst="rect">
            <a:avLst/>
          </a:prstGeom>
        </p:spPr>
        <p:txBody>
          <a:bodyPr/>
          <a:lstStyle/>
          <a:p>
            <a:r>
              <a:rPr lang="en-GB"/>
              <a:t>Click to edit Master title style</a:t>
            </a:r>
            <a:endParaRPr lang="en-US"/>
          </a:p>
        </p:txBody>
      </p:sp>
    </p:spTree>
    <p:extLst>
      <p:ext uri="{BB962C8B-B14F-4D97-AF65-F5344CB8AC3E}">
        <p14:creationId xmlns:p14="http://schemas.microsoft.com/office/powerpoint/2010/main" val="25575740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F4E6C-5C9C-F672-CAD4-73EF0622DE43}"/>
              </a:ext>
            </a:extLst>
          </p:cNvPr>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p>
        </p:txBody>
      </p:sp>
      <p:sp>
        <p:nvSpPr>
          <p:cNvPr id="3" name="Subtitle 2">
            <a:extLst>
              <a:ext uri="{FF2B5EF4-FFF2-40B4-BE49-F238E27FC236}">
                <a16:creationId xmlns:a16="http://schemas.microsoft.com/office/drawing/2014/main" id="{3F6F293B-8526-F0C0-61F6-5ADA16C9036C}"/>
              </a:ext>
            </a:extLst>
          </p:cNvPr>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CE35177-85EA-33C7-23A0-A1D557C1F115}"/>
              </a:ext>
            </a:extLst>
          </p:cNvPr>
          <p:cNvSpPr>
            <a:spLocks noGrp="1"/>
          </p:cNvSpPr>
          <p:nvPr>
            <p:ph type="dt" sz="half" idx="10"/>
          </p:nvPr>
        </p:nvSpPr>
        <p:spPr/>
        <p:txBody>
          <a:bodyPr/>
          <a:lstStyle/>
          <a:p>
            <a:fld id="{C3F0A862-B3BF-B04B-AA77-B04CC22BE5A3}" type="datetimeFigureOut">
              <a:rPr lang="en-US" smtClean="0"/>
              <a:t>4/13/26</a:t>
            </a:fld>
            <a:endParaRPr lang="en-US"/>
          </a:p>
        </p:txBody>
      </p:sp>
      <p:sp>
        <p:nvSpPr>
          <p:cNvPr id="5" name="Footer Placeholder 4">
            <a:extLst>
              <a:ext uri="{FF2B5EF4-FFF2-40B4-BE49-F238E27FC236}">
                <a16:creationId xmlns:a16="http://schemas.microsoft.com/office/drawing/2014/main" id="{37EDCFDF-C2E3-0EEC-9E10-90AE1147F3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CAB3D-7244-DFEE-EBBC-898A05B2EF2E}"/>
              </a:ext>
            </a:extLst>
          </p:cNvPr>
          <p:cNvSpPr>
            <a:spLocks noGrp="1"/>
          </p:cNvSpPr>
          <p:nvPr>
            <p:ph type="sldNum" sz="quarter" idx="12"/>
          </p:nvPr>
        </p:nvSpPr>
        <p:spPr/>
        <p:txBody>
          <a:bodyPr/>
          <a:lstStyle/>
          <a:p>
            <a:fld id="{8A195151-2F42-014C-8EAE-3655712B6B53}" type="slidenum">
              <a:rPr lang="en-US" smtClean="0"/>
              <a:t>‹#›</a:t>
            </a:fld>
            <a:endParaRPr lang="en-US"/>
          </a:p>
        </p:txBody>
      </p:sp>
    </p:spTree>
    <p:extLst>
      <p:ext uri="{BB962C8B-B14F-4D97-AF65-F5344CB8AC3E}">
        <p14:creationId xmlns:p14="http://schemas.microsoft.com/office/powerpoint/2010/main" val="259898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26" Type="http://schemas.openxmlformats.org/officeDocument/2006/relationships/slideLayout" Target="../slideLayouts/slideLayout50.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slideLayout" Target="../slideLayouts/slideLayout49.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28" Type="http://schemas.openxmlformats.org/officeDocument/2006/relationships/theme" Target="../theme/theme3.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 Id="rId27"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4/13/26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B5617B-AF89-8B09-B192-0EE47D18B348}"/>
              </a:ext>
            </a:extLst>
          </p:cNvPr>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7DBECAE-4E55-AF3E-C832-6A50FA3E2194}"/>
              </a:ext>
            </a:extLst>
          </p:cNvPr>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F03344-8B71-8BE5-EF8E-DABA06A9B9DE}"/>
              </a:ext>
            </a:extLst>
          </p:cNvPr>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9957D8-A3BE-A94B-BC5B-CE6255A8D2AF}" type="datetimeFigureOut">
              <a:rPr lang="en-US" smtClean="0"/>
              <a:t>4/13/26</a:t>
            </a:fld>
            <a:endParaRPr lang="en-US"/>
          </a:p>
        </p:txBody>
      </p:sp>
      <p:sp>
        <p:nvSpPr>
          <p:cNvPr id="5" name="Footer Placeholder 4">
            <a:extLst>
              <a:ext uri="{FF2B5EF4-FFF2-40B4-BE49-F238E27FC236}">
                <a16:creationId xmlns:a16="http://schemas.microsoft.com/office/drawing/2014/main" id="{8737BF41-E072-3223-5A3A-8D20044DF7AE}"/>
              </a:ext>
            </a:extLst>
          </p:cNvPr>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E7F9B6-E618-133F-E664-745BCEBED1B0}"/>
              </a:ext>
            </a:extLst>
          </p:cNvPr>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B88BE-C20E-4643-A408-450AF6CD55C0}" type="slidenum">
              <a:rPr lang="en-US" smtClean="0"/>
              <a:t>‹#›</a:t>
            </a:fld>
            <a:endParaRPr lang="en-US"/>
          </a:p>
        </p:txBody>
      </p:sp>
    </p:spTree>
    <p:extLst>
      <p:ext uri="{BB962C8B-B14F-4D97-AF65-F5344CB8AC3E}">
        <p14:creationId xmlns:p14="http://schemas.microsoft.com/office/powerpoint/2010/main" val="40376372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702" r:id="rId13"/>
  </p:sldLayoutIdLs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725201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693" r:id="rId19"/>
    <p:sldLayoutId id="2147483694" r:id="rId20"/>
    <p:sldLayoutId id="2147483695" r:id="rId21"/>
    <p:sldLayoutId id="2147483696" r:id="rId22"/>
    <p:sldLayoutId id="2147483697" r:id="rId23"/>
    <p:sldLayoutId id="2147483698" r:id="rId24"/>
    <p:sldLayoutId id="2147483699" r:id="rId25"/>
    <p:sldLayoutId id="2147483700" r:id="rId26"/>
    <p:sldLayoutId id="2147483701" r:id="rId27"/>
  </p:sldLayoutIdLs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0.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51.xml"/><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5.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74320"/>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65760" y="0"/>
            <a:ext cx="73152" cy="6858000"/>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38912" y="0"/>
            <a:ext cx="11750040"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14400" y="1005840"/>
            <a:ext cx="10058400" cy="800219"/>
          </a:xfrm>
          <a:prstGeom prst="rect">
            <a:avLst/>
          </a:prstGeom>
          <a:noFill/>
        </p:spPr>
        <p:txBody>
          <a:bodyPr wrap="square">
            <a:spAutoFit/>
          </a:bodyPr>
          <a:lstStyle/>
          <a:p>
            <a:pPr algn="l"/>
            <a:r>
              <a:rPr lang="en-US" sz="4600" b="1" i="0" dirty="0">
                <a:solidFill>
                  <a:srgbClr val="FFFFFF"/>
                </a:solidFill>
                <a:latin typeface="Segoe UI"/>
              </a:rPr>
              <a:t>The Silent Epidemic</a:t>
            </a:r>
            <a:endParaRPr sz="4600" b="1" i="0" dirty="0">
              <a:solidFill>
                <a:srgbClr val="FFFFFF"/>
              </a:solidFill>
              <a:latin typeface="Segoe UI"/>
            </a:endParaRPr>
          </a:p>
        </p:txBody>
      </p:sp>
      <p:sp>
        <p:nvSpPr>
          <p:cNvPr id="8" name="TextBox 7"/>
          <p:cNvSpPr txBox="1"/>
          <p:nvPr/>
        </p:nvSpPr>
        <p:spPr>
          <a:xfrm>
            <a:off x="914400" y="1920240"/>
            <a:ext cx="10058400" cy="430887"/>
          </a:xfrm>
          <a:prstGeom prst="rect">
            <a:avLst/>
          </a:prstGeom>
          <a:noFill/>
        </p:spPr>
        <p:txBody>
          <a:bodyPr wrap="square">
            <a:spAutoFit/>
          </a:bodyPr>
          <a:lstStyle/>
          <a:p>
            <a:pPr algn="l"/>
            <a:r>
              <a:rPr lang="en-US" sz="2200" b="0" i="0" dirty="0">
                <a:solidFill>
                  <a:srgbClr val="93C5FD"/>
                </a:solidFill>
                <a:latin typeface="Segoe UI"/>
              </a:rPr>
              <a:t>How One Company is Conquering Chronic Disease</a:t>
            </a:r>
            <a:endParaRPr sz="2200" b="0" i="0" dirty="0">
              <a:solidFill>
                <a:srgbClr val="93C5FD"/>
              </a:solidFill>
              <a:latin typeface="Segoe UI"/>
            </a:endParaRPr>
          </a:p>
        </p:txBody>
      </p:sp>
      <p:sp>
        <p:nvSpPr>
          <p:cNvPr id="9" name="Rectangle 8"/>
          <p:cNvSpPr/>
          <p:nvPr/>
        </p:nvSpPr>
        <p:spPr>
          <a:xfrm>
            <a:off x="914400" y="2606040"/>
            <a:ext cx="457200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 y="2788920"/>
            <a:ext cx="7315200" cy="323165"/>
          </a:xfrm>
          <a:prstGeom prst="rect">
            <a:avLst/>
          </a:prstGeom>
          <a:noFill/>
        </p:spPr>
        <p:txBody>
          <a:bodyPr wrap="square">
            <a:spAutoFit/>
          </a:bodyPr>
          <a:lstStyle/>
          <a:p>
            <a:pPr algn="l"/>
            <a:r>
              <a:rPr lang="en-US" sz="1500" b="0" i="0" dirty="0">
                <a:solidFill>
                  <a:srgbClr val="CBD5E1"/>
                </a:solidFill>
                <a:latin typeface="Segoe UI"/>
              </a:rPr>
              <a:t>March</a:t>
            </a:r>
            <a:r>
              <a:rPr sz="1500" b="0" i="0" dirty="0">
                <a:solidFill>
                  <a:srgbClr val="CBD5E1"/>
                </a:solidFill>
                <a:latin typeface="Segoe UI"/>
              </a:rPr>
              <a:t>  2026</a:t>
            </a:r>
          </a:p>
        </p:txBody>
      </p:sp>
      <p:sp>
        <p:nvSpPr>
          <p:cNvPr id="11" name="TextBox 10"/>
          <p:cNvSpPr txBox="1"/>
          <p:nvPr/>
        </p:nvSpPr>
        <p:spPr>
          <a:xfrm>
            <a:off x="914400" y="3291840"/>
            <a:ext cx="7315200" cy="307777"/>
          </a:xfrm>
          <a:prstGeom prst="rect">
            <a:avLst/>
          </a:prstGeom>
          <a:noFill/>
        </p:spPr>
        <p:txBody>
          <a:bodyPr wrap="square">
            <a:spAutoFit/>
          </a:bodyPr>
          <a:lstStyle/>
          <a:p>
            <a:pPr algn="l"/>
            <a:r>
              <a:rPr lang="en-US" sz="1400" b="1" i="0" dirty="0">
                <a:solidFill>
                  <a:schemeClr val="bg1"/>
                </a:solidFill>
                <a:latin typeface="Segoe UI"/>
              </a:rPr>
              <a:t>R. Kirk Huntsman   </a:t>
            </a:r>
            <a:r>
              <a:rPr sz="1400" b="1" i="0" dirty="0">
                <a:solidFill>
                  <a:schemeClr val="bg1"/>
                </a:solidFill>
                <a:latin typeface="Segoe UI"/>
              </a:rPr>
              <a:t>|  C</a:t>
            </a:r>
            <a:r>
              <a:rPr lang="en-US" sz="1400" b="1" dirty="0">
                <a:solidFill>
                  <a:schemeClr val="bg1"/>
                </a:solidFill>
                <a:latin typeface="Segoe UI"/>
              </a:rPr>
              <a:t>o-Founder / CEO</a:t>
            </a:r>
            <a:endParaRPr sz="1400" b="1" i="0" dirty="0">
              <a:solidFill>
                <a:schemeClr val="bg1"/>
              </a:solidFill>
              <a:latin typeface="Segoe UI"/>
            </a:endParaRPr>
          </a:p>
        </p:txBody>
      </p:sp>
      <p:sp>
        <p:nvSpPr>
          <p:cNvPr id="13" name="Rectangle 12"/>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pic>
        <p:nvPicPr>
          <p:cNvPr id="15" name="Google Shape;413;p1">
            <a:extLst>
              <a:ext uri="{FF2B5EF4-FFF2-40B4-BE49-F238E27FC236}">
                <a16:creationId xmlns:a16="http://schemas.microsoft.com/office/drawing/2014/main" id="{9B20C327-A263-C2C8-23F0-D7D5698FE085}"/>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105101" y="5744106"/>
            <a:ext cx="1717964" cy="474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41872-D2C3-9D18-6A38-0EF70872A588}"/>
            </a:ext>
          </a:extLst>
        </p:cNvPr>
        <p:cNvGrpSpPr/>
        <p:nvPr/>
      </p:nvGrpSpPr>
      <p:grpSpPr>
        <a:xfrm>
          <a:off x="0" y="0"/>
          <a:ext cx="0" cy="0"/>
          <a:chOff x="0" y="0"/>
          <a:chExt cx="0" cy="0"/>
        </a:xfrm>
      </p:grpSpPr>
      <p:pic>
        <p:nvPicPr>
          <p:cNvPr id="3" name="2026.03 - Investor Deck Presentation - Bryan &amp; Doctors - Video 1, re-encoded.mp4">
            <a:hlinkClick r:id="" action="ppaction://media"/>
            <a:extLst>
              <a:ext uri="{FF2B5EF4-FFF2-40B4-BE49-F238E27FC236}">
                <a16:creationId xmlns:a16="http://schemas.microsoft.com/office/drawing/2014/main" id="{3CFA4441-1B96-7E03-5F4A-A13B4E02B46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88825" cy="6856413"/>
          </a:xfrm>
          <a:prstGeom prst="rect">
            <a:avLst/>
          </a:prstGeom>
        </p:spPr>
      </p:pic>
    </p:spTree>
    <p:extLst>
      <p:ext uri="{BB962C8B-B14F-4D97-AF65-F5344CB8AC3E}">
        <p14:creationId xmlns:p14="http://schemas.microsoft.com/office/powerpoint/2010/main" val="22053657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3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5439C-8040-D680-671F-2F5CEDB2FCE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B55E971-27F4-366A-2693-C5B908999CA7}"/>
              </a:ext>
            </a:extLst>
          </p:cNvPr>
          <p:cNvSpPr/>
          <p:nvPr/>
        </p:nvSpPr>
        <p:spPr>
          <a:xfrm>
            <a:off x="0" y="244445"/>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BDEB270A-5C5E-8A52-3CAA-F6CDEA04BEB6}"/>
              </a:ext>
            </a:extLst>
          </p:cNvPr>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6D4B7B78-29F4-C39A-6F59-68707141C3EB}"/>
              </a:ext>
            </a:extLst>
          </p:cNvPr>
          <p:cNvSpPr txBox="1"/>
          <p:nvPr/>
        </p:nvSpPr>
        <p:spPr>
          <a:xfrm>
            <a:off x="457200" y="201168"/>
            <a:ext cx="9144000" cy="640080"/>
          </a:xfrm>
          <a:prstGeom prst="rect">
            <a:avLst/>
          </a:prstGeom>
          <a:noFill/>
        </p:spPr>
        <p:txBody>
          <a:bodyPr wrap="square">
            <a:spAutoFit/>
          </a:bodyPr>
          <a:lstStyle/>
          <a:p>
            <a:pPr algn="l"/>
            <a:r>
              <a:rPr sz="2400" b="1" i="0">
                <a:solidFill>
                  <a:srgbClr val="FFFFFF"/>
                </a:solidFill>
                <a:latin typeface="Segoe UI"/>
              </a:rPr>
              <a:t>The Problem: A Massive, Under-Addressed Epidemic</a:t>
            </a:r>
          </a:p>
        </p:txBody>
      </p:sp>
      <p:sp>
        <p:nvSpPr>
          <p:cNvPr id="5" name="Rectangle 4">
            <a:extLst>
              <a:ext uri="{FF2B5EF4-FFF2-40B4-BE49-F238E27FC236}">
                <a16:creationId xmlns:a16="http://schemas.microsoft.com/office/drawing/2014/main" id="{AAAC45D2-E60C-CB38-D9C0-8E073E8B1CA6}"/>
              </a:ext>
            </a:extLst>
          </p:cNvPr>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DFC35304-1063-80D0-11F0-A876E6FBCC04}"/>
              </a:ext>
            </a:extLst>
          </p:cNvPr>
          <p:cNvSpPr txBox="1"/>
          <p:nvPr/>
        </p:nvSpPr>
        <p:spPr>
          <a:xfrm>
            <a:off x="4114800" y="6446520"/>
            <a:ext cx="4572000" cy="200055"/>
          </a:xfrm>
          <a:prstGeom prst="rect">
            <a:avLst/>
          </a:prstGeom>
          <a:noFill/>
        </p:spPr>
        <p:txBody>
          <a:bodyPr wrap="square">
            <a:spAutoFit/>
          </a:bodyPr>
          <a:lstStyle/>
          <a:p>
            <a:pPr algn="ctr"/>
            <a:r>
              <a:rPr sz="700" b="0" i="0" dirty="0">
                <a:solidFill>
                  <a:srgbClr val="FF4444"/>
                </a:solidFill>
                <a:latin typeface="Segoe UI"/>
              </a:rPr>
              <a:t>HIGHLY CONFIDENTIAL   |   </a:t>
            </a:r>
            <a:r>
              <a:rPr lang="en-US" sz="700" dirty="0">
                <a:solidFill>
                  <a:srgbClr val="FF4444"/>
                </a:solidFill>
                <a:latin typeface="Segoe UI"/>
              </a:rPr>
              <a:t>©2026 Vivos </a:t>
            </a:r>
            <a:r>
              <a:rPr lang="en-US" sz="700" b="0" i="0" dirty="0">
                <a:solidFill>
                  <a:srgbClr val="FF4444"/>
                </a:solidFill>
                <a:latin typeface="Segoe UI"/>
              </a:rPr>
              <a:t>Therapeutics, Inc. and </a:t>
            </a:r>
            <a:r>
              <a:rPr sz="700" b="0" i="0" dirty="0">
                <a:solidFill>
                  <a:srgbClr val="FF4444"/>
                </a:solidFill>
                <a:latin typeface="Segoe UI"/>
              </a:rPr>
              <a:t>Airway Architect</a:t>
            </a:r>
          </a:p>
        </p:txBody>
      </p:sp>
      <p:sp>
        <p:nvSpPr>
          <p:cNvPr id="7" name="TextBox 6">
            <a:extLst>
              <a:ext uri="{FF2B5EF4-FFF2-40B4-BE49-F238E27FC236}">
                <a16:creationId xmlns:a16="http://schemas.microsoft.com/office/drawing/2014/main" id="{2E47D3DB-2D3E-E5F3-C0B7-9562EF1D1975}"/>
              </a:ext>
            </a:extLst>
          </p:cNvPr>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a:extLst>
              <a:ext uri="{FF2B5EF4-FFF2-40B4-BE49-F238E27FC236}">
                <a16:creationId xmlns:a16="http://schemas.microsoft.com/office/drawing/2014/main" id="{BA331D33-16E1-B4F2-5443-396EB2CC9763}"/>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2</a:t>
            </a:r>
          </a:p>
        </p:txBody>
      </p:sp>
      <p:sp>
        <p:nvSpPr>
          <p:cNvPr id="9" name="Rectangle 8">
            <a:extLst>
              <a:ext uri="{FF2B5EF4-FFF2-40B4-BE49-F238E27FC236}">
                <a16:creationId xmlns:a16="http://schemas.microsoft.com/office/drawing/2014/main" id="{A2C8E2A5-661E-1FE6-56C4-411AFE5E2C45}"/>
              </a:ext>
            </a:extLst>
          </p:cNvPr>
          <p:cNvSpPr/>
          <p:nvPr/>
        </p:nvSpPr>
        <p:spPr>
          <a:xfrm>
            <a:off x="320040" y="1143000"/>
            <a:ext cx="2651760" cy="457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a:extLst>
              <a:ext uri="{FF2B5EF4-FFF2-40B4-BE49-F238E27FC236}">
                <a16:creationId xmlns:a16="http://schemas.microsoft.com/office/drawing/2014/main" id="{A098B229-EF92-5D35-1423-BFA009F5544E}"/>
              </a:ext>
            </a:extLst>
          </p:cNvPr>
          <p:cNvSpPr/>
          <p:nvPr/>
        </p:nvSpPr>
        <p:spPr>
          <a:xfrm>
            <a:off x="320040" y="1188720"/>
            <a:ext cx="2651760" cy="1965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3DEC83CB-EFE5-58C2-DB6A-BF5628C26B9B}"/>
              </a:ext>
            </a:extLst>
          </p:cNvPr>
          <p:cNvSpPr txBox="1"/>
          <p:nvPr/>
        </p:nvSpPr>
        <p:spPr>
          <a:xfrm>
            <a:off x="411479" y="1280160"/>
            <a:ext cx="2468880" cy="646331"/>
          </a:xfrm>
          <a:prstGeom prst="rect">
            <a:avLst/>
          </a:prstGeom>
          <a:noFill/>
        </p:spPr>
        <p:txBody>
          <a:bodyPr wrap="square">
            <a:spAutoFit/>
          </a:bodyPr>
          <a:lstStyle/>
          <a:p>
            <a:pPr algn="l"/>
            <a:r>
              <a:rPr lang="en-US" sz="3600" b="1" i="0" dirty="0">
                <a:solidFill>
                  <a:srgbClr val="FFFFFF"/>
                </a:solidFill>
                <a:latin typeface="Segoe UI"/>
              </a:rPr>
              <a:t>9</a:t>
            </a:r>
            <a:r>
              <a:rPr sz="3600" b="1" i="0" dirty="0">
                <a:solidFill>
                  <a:srgbClr val="FFFFFF"/>
                </a:solidFill>
                <a:latin typeface="Segoe UI"/>
              </a:rPr>
              <a:t>0M+</a:t>
            </a:r>
          </a:p>
        </p:txBody>
      </p:sp>
      <p:sp>
        <p:nvSpPr>
          <p:cNvPr id="12" name="TextBox 11">
            <a:extLst>
              <a:ext uri="{FF2B5EF4-FFF2-40B4-BE49-F238E27FC236}">
                <a16:creationId xmlns:a16="http://schemas.microsoft.com/office/drawing/2014/main" id="{FBE32C33-754B-B56D-2F08-FB9454EDDB93}"/>
              </a:ext>
            </a:extLst>
          </p:cNvPr>
          <p:cNvSpPr txBox="1"/>
          <p:nvPr/>
        </p:nvSpPr>
        <p:spPr>
          <a:xfrm>
            <a:off x="457200" y="2011680"/>
            <a:ext cx="2377440" cy="523220"/>
          </a:xfrm>
          <a:prstGeom prst="rect">
            <a:avLst/>
          </a:prstGeom>
          <a:noFill/>
        </p:spPr>
        <p:txBody>
          <a:bodyPr wrap="square">
            <a:spAutoFit/>
          </a:bodyPr>
          <a:lstStyle/>
          <a:p>
            <a:pPr algn="l"/>
            <a:r>
              <a:rPr sz="1400" b="1" i="0" dirty="0">
                <a:solidFill>
                  <a:schemeClr val="bg1"/>
                </a:solidFill>
              </a:rPr>
              <a:t>Americans with OSA;
80% remain undiagnosed</a:t>
            </a:r>
          </a:p>
        </p:txBody>
      </p:sp>
      <p:sp>
        <p:nvSpPr>
          <p:cNvPr id="13" name="Rectangle 12">
            <a:extLst>
              <a:ext uri="{FF2B5EF4-FFF2-40B4-BE49-F238E27FC236}">
                <a16:creationId xmlns:a16="http://schemas.microsoft.com/office/drawing/2014/main" id="{C9A7552A-AE81-C065-C6E8-F4BD7732C43C}"/>
              </a:ext>
            </a:extLst>
          </p:cNvPr>
          <p:cNvSpPr/>
          <p:nvPr/>
        </p:nvSpPr>
        <p:spPr>
          <a:xfrm>
            <a:off x="3154680" y="1143000"/>
            <a:ext cx="2651760" cy="45720"/>
          </a:xfrm>
          <a:prstGeom prst="rect">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a:extLst>
              <a:ext uri="{FF2B5EF4-FFF2-40B4-BE49-F238E27FC236}">
                <a16:creationId xmlns:a16="http://schemas.microsoft.com/office/drawing/2014/main" id="{35D41E11-B8F3-688E-D325-2A5F8E00C2CF}"/>
              </a:ext>
            </a:extLst>
          </p:cNvPr>
          <p:cNvSpPr/>
          <p:nvPr/>
        </p:nvSpPr>
        <p:spPr>
          <a:xfrm>
            <a:off x="3154680" y="1188720"/>
            <a:ext cx="2651760" cy="1965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FCECFA55-B866-E19A-AB62-EF9278E715ED}"/>
              </a:ext>
            </a:extLst>
          </p:cNvPr>
          <p:cNvSpPr txBox="1"/>
          <p:nvPr/>
        </p:nvSpPr>
        <p:spPr>
          <a:xfrm>
            <a:off x="3246120" y="1280160"/>
            <a:ext cx="2468880" cy="685800"/>
          </a:xfrm>
          <a:prstGeom prst="rect">
            <a:avLst/>
          </a:prstGeom>
          <a:noFill/>
        </p:spPr>
        <p:txBody>
          <a:bodyPr wrap="square">
            <a:spAutoFit/>
          </a:bodyPr>
          <a:lstStyle/>
          <a:p>
            <a:pPr algn="l"/>
            <a:r>
              <a:rPr sz="3600" b="1" i="0" dirty="0">
                <a:solidFill>
                  <a:srgbClr val="FFFFFF"/>
                </a:solidFill>
                <a:latin typeface="Segoe UI"/>
              </a:rPr>
              <a:t>$150B+</a:t>
            </a:r>
          </a:p>
        </p:txBody>
      </p:sp>
      <p:sp>
        <p:nvSpPr>
          <p:cNvPr id="16" name="TextBox 15">
            <a:extLst>
              <a:ext uri="{FF2B5EF4-FFF2-40B4-BE49-F238E27FC236}">
                <a16:creationId xmlns:a16="http://schemas.microsoft.com/office/drawing/2014/main" id="{96660CC7-160B-D4B8-F46C-C6853FF05029}"/>
              </a:ext>
            </a:extLst>
          </p:cNvPr>
          <p:cNvSpPr txBox="1"/>
          <p:nvPr/>
        </p:nvSpPr>
        <p:spPr>
          <a:xfrm>
            <a:off x="3291840" y="2011680"/>
            <a:ext cx="2377440" cy="523220"/>
          </a:xfrm>
          <a:prstGeom prst="rect">
            <a:avLst/>
          </a:prstGeom>
          <a:noFill/>
        </p:spPr>
        <p:txBody>
          <a:bodyPr wrap="square">
            <a:spAutoFit/>
          </a:bodyPr>
          <a:lstStyle/>
          <a:p>
            <a:pPr algn="l"/>
            <a:r>
              <a:rPr sz="1400" b="1" i="0" dirty="0">
                <a:solidFill>
                  <a:schemeClr val="bg1"/>
                </a:solidFill>
              </a:rPr>
              <a:t>Annual US healthcare cost
(direct + indirect burden</a:t>
            </a:r>
            <a:r>
              <a:rPr sz="1400" b="1" i="0" dirty="0">
                <a:solidFill>
                  <a:srgbClr val="CBD5E1"/>
                </a:solidFill>
              </a:rPr>
              <a:t>)</a:t>
            </a:r>
          </a:p>
        </p:txBody>
      </p:sp>
      <p:sp>
        <p:nvSpPr>
          <p:cNvPr id="17" name="Rectangle 16">
            <a:extLst>
              <a:ext uri="{FF2B5EF4-FFF2-40B4-BE49-F238E27FC236}">
                <a16:creationId xmlns:a16="http://schemas.microsoft.com/office/drawing/2014/main" id="{C6362676-1692-016C-0C86-505C78690498}"/>
              </a:ext>
            </a:extLst>
          </p:cNvPr>
          <p:cNvSpPr/>
          <p:nvPr/>
        </p:nvSpPr>
        <p:spPr>
          <a:xfrm>
            <a:off x="5989320" y="1143000"/>
            <a:ext cx="2651760" cy="4572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a:extLst>
              <a:ext uri="{FF2B5EF4-FFF2-40B4-BE49-F238E27FC236}">
                <a16:creationId xmlns:a16="http://schemas.microsoft.com/office/drawing/2014/main" id="{F948C982-8B9E-BDCB-40C1-1A0E514BBC6E}"/>
              </a:ext>
            </a:extLst>
          </p:cNvPr>
          <p:cNvSpPr/>
          <p:nvPr/>
        </p:nvSpPr>
        <p:spPr>
          <a:xfrm>
            <a:off x="5989320" y="1188720"/>
            <a:ext cx="2651760" cy="1965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a:extLst>
              <a:ext uri="{FF2B5EF4-FFF2-40B4-BE49-F238E27FC236}">
                <a16:creationId xmlns:a16="http://schemas.microsoft.com/office/drawing/2014/main" id="{D7D83818-839D-8843-AB2D-6C98C702D193}"/>
              </a:ext>
            </a:extLst>
          </p:cNvPr>
          <p:cNvSpPr txBox="1"/>
          <p:nvPr/>
        </p:nvSpPr>
        <p:spPr>
          <a:xfrm>
            <a:off x="6080759" y="1280160"/>
            <a:ext cx="2468880" cy="646331"/>
          </a:xfrm>
          <a:prstGeom prst="rect">
            <a:avLst/>
          </a:prstGeom>
          <a:noFill/>
        </p:spPr>
        <p:txBody>
          <a:bodyPr wrap="square">
            <a:spAutoFit/>
          </a:bodyPr>
          <a:lstStyle/>
          <a:p>
            <a:pPr algn="l"/>
            <a:r>
              <a:rPr lang="en-US" sz="3600" b="1" i="0" dirty="0">
                <a:solidFill>
                  <a:srgbClr val="FFFFFF"/>
                </a:solidFill>
                <a:latin typeface="Segoe UI"/>
              </a:rPr>
              <a:t>9</a:t>
            </a:r>
            <a:r>
              <a:rPr sz="3600" b="1" i="0" dirty="0">
                <a:solidFill>
                  <a:srgbClr val="FFFFFF"/>
                </a:solidFill>
                <a:latin typeface="Segoe UI"/>
              </a:rPr>
              <a:t>0%</a:t>
            </a:r>
            <a:r>
              <a:rPr lang="en-US" sz="3600" b="1" i="0" dirty="0">
                <a:solidFill>
                  <a:srgbClr val="FFFFFF"/>
                </a:solidFill>
                <a:latin typeface="Segoe UI"/>
              </a:rPr>
              <a:t>+</a:t>
            </a:r>
            <a:endParaRPr sz="3600" b="1" i="0" dirty="0">
              <a:solidFill>
                <a:srgbClr val="FFFFFF"/>
              </a:solidFill>
              <a:latin typeface="Segoe UI"/>
            </a:endParaRPr>
          </a:p>
        </p:txBody>
      </p:sp>
      <p:sp>
        <p:nvSpPr>
          <p:cNvPr id="20" name="TextBox 19">
            <a:extLst>
              <a:ext uri="{FF2B5EF4-FFF2-40B4-BE49-F238E27FC236}">
                <a16:creationId xmlns:a16="http://schemas.microsoft.com/office/drawing/2014/main" id="{00F8E61B-DED9-B751-9756-0541444E1049}"/>
              </a:ext>
            </a:extLst>
          </p:cNvPr>
          <p:cNvSpPr txBox="1"/>
          <p:nvPr/>
        </p:nvSpPr>
        <p:spPr>
          <a:xfrm>
            <a:off x="6126480" y="2011680"/>
            <a:ext cx="2377440" cy="738664"/>
          </a:xfrm>
          <a:prstGeom prst="rect">
            <a:avLst/>
          </a:prstGeom>
          <a:noFill/>
        </p:spPr>
        <p:txBody>
          <a:bodyPr wrap="square">
            <a:spAutoFit/>
          </a:bodyPr>
          <a:lstStyle/>
          <a:p>
            <a:pPr algn="l"/>
            <a:r>
              <a:rPr lang="en-US" sz="1400" b="1" dirty="0">
                <a:solidFill>
                  <a:schemeClr val="bg1"/>
                </a:solidFill>
              </a:rPr>
              <a:t>Prescribed </a:t>
            </a:r>
            <a:r>
              <a:rPr sz="1400" b="1" i="0" dirty="0">
                <a:solidFill>
                  <a:schemeClr val="bg1"/>
                </a:solidFill>
              </a:rPr>
              <a:t>CPAP</a:t>
            </a:r>
            <a:endParaRPr lang="en-US" sz="1400" b="1" i="0" dirty="0">
              <a:solidFill>
                <a:schemeClr val="bg1"/>
              </a:solidFill>
            </a:endParaRPr>
          </a:p>
          <a:p>
            <a:pPr algn="l"/>
            <a:r>
              <a:rPr lang="en-US" sz="1400" b="1" dirty="0">
                <a:solidFill>
                  <a:schemeClr val="bg1"/>
                </a:solidFill>
              </a:rPr>
              <a:t>50%+</a:t>
            </a:r>
            <a:r>
              <a:rPr sz="1400" b="1" i="0" dirty="0">
                <a:solidFill>
                  <a:schemeClr val="bg1"/>
                </a:solidFill>
              </a:rPr>
              <a:t> abandonment rate</a:t>
            </a:r>
            <a:endParaRPr lang="en-US" sz="1400" b="1" i="0" dirty="0">
              <a:solidFill>
                <a:schemeClr val="bg1"/>
              </a:solidFill>
            </a:endParaRPr>
          </a:p>
          <a:p>
            <a:pPr algn="l"/>
            <a:r>
              <a:rPr lang="en-US" sz="1400" b="1" i="0" dirty="0">
                <a:solidFill>
                  <a:schemeClr val="bg1"/>
                </a:solidFill>
              </a:rPr>
              <a:t>99.9% Despised</a:t>
            </a:r>
            <a:endParaRPr sz="1400" b="1" i="0" dirty="0">
              <a:solidFill>
                <a:schemeClr val="bg1"/>
              </a:solidFill>
            </a:endParaRPr>
          </a:p>
        </p:txBody>
      </p:sp>
      <p:sp>
        <p:nvSpPr>
          <p:cNvPr id="22" name="Rectangle 21">
            <a:extLst>
              <a:ext uri="{FF2B5EF4-FFF2-40B4-BE49-F238E27FC236}">
                <a16:creationId xmlns:a16="http://schemas.microsoft.com/office/drawing/2014/main" id="{3E8551C3-B98B-C676-1B89-50D5C6B4E797}"/>
              </a:ext>
            </a:extLst>
          </p:cNvPr>
          <p:cNvSpPr/>
          <p:nvPr/>
        </p:nvSpPr>
        <p:spPr>
          <a:xfrm>
            <a:off x="8823960" y="1188720"/>
            <a:ext cx="2651760" cy="1965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16A6423A-94A3-A499-646D-BA520EECA93F}"/>
              </a:ext>
            </a:extLst>
          </p:cNvPr>
          <p:cNvSpPr txBox="1"/>
          <p:nvPr/>
        </p:nvSpPr>
        <p:spPr>
          <a:xfrm>
            <a:off x="8915400" y="1280160"/>
            <a:ext cx="2468880" cy="685800"/>
          </a:xfrm>
          <a:prstGeom prst="rect">
            <a:avLst/>
          </a:prstGeom>
          <a:noFill/>
        </p:spPr>
        <p:txBody>
          <a:bodyPr wrap="square">
            <a:spAutoFit/>
          </a:bodyPr>
          <a:lstStyle/>
          <a:p>
            <a:pPr algn="l"/>
            <a:r>
              <a:rPr sz="3600" b="1" i="0">
                <a:solidFill>
                  <a:srgbClr val="FFFFFF"/>
                </a:solidFill>
                <a:latin typeface="Segoe UI"/>
              </a:rPr>
              <a:t>2–3×</a:t>
            </a:r>
          </a:p>
        </p:txBody>
      </p:sp>
      <p:sp>
        <p:nvSpPr>
          <p:cNvPr id="24" name="TextBox 23">
            <a:extLst>
              <a:ext uri="{FF2B5EF4-FFF2-40B4-BE49-F238E27FC236}">
                <a16:creationId xmlns:a16="http://schemas.microsoft.com/office/drawing/2014/main" id="{C2453DA1-2CAA-57FC-6FC6-6ACA5D4F4519}"/>
              </a:ext>
            </a:extLst>
          </p:cNvPr>
          <p:cNvSpPr txBox="1"/>
          <p:nvPr/>
        </p:nvSpPr>
        <p:spPr>
          <a:xfrm>
            <a:off x="8961120" y="2011680"/>
            <a:ext cx="2377440" cy="738664"/>
          </a:xfrm>
          <a:prstGeom prst="rect">
            <a:avLst/>
          </a:prstGeom>
          <a:noFill/>
        </p:spPr>
        <p:txBody>
          <a:bodyPr wrap="square">
            <a:spAutoFit/>
          </a:bodyPr>
          <a:lstStyle/>
          <a:p>
            <a:pPr algn="l"/>
            <a:r>
              <a:rPr sz="1400" b="1" i="0" dirty="0">
                <a:solidFill>
                  <a:schemeClr val="bg1"/>
                </a:solidFill>
              </a:rPr>
              <a:t>Increased </a:t>
            </a:r>
            <a:r>
              <a:rPr lang="en-US" sz="1400" b="1" i="0" dirty="0">
                <a:solidFill>
                  <a:schemeClr val="bg1"/>
                </a:solidFill>
              </a:rPr>
              <a:t>mortality </a:t>
            </a:r>
            <a:r>
              <a:rPr lang="en-US" sz="1400" b="1" dirty="0">
                <a:solidFill>
                  <a:schemeClr val="bg1"/>
                </a:solidFill>
              </a:rPr>
              <a:t>risk in </a:t>
            </a:r>
            <a:r>
              <a:rPr sz="1400" b="1" i="0" dirty="0">
                <a:solidFill>
                  <a:schemeClr val="bg1"/>
                </a:solidFill>
              </a:rPr>
              <a:t>cardiovascular</a:t>
            </a:r>
            <a:r>
              <a:rPr lang="en-US" sz="1400" b="1" dirty="0">
                <a:solidFill>
                  <a:schemeClr val="bg1"/>
                </a:solidFill>
              </a:rPr>
              <a:t> </a:t>
            </a:r>
            <a:r>
              <a:rPr sz="1400" b="1" i="0" dirty="0">
                <a:solidFill>
                  <a:schemeClr val="bg1"/>
                </a:solidFill>
              </a:rPr>
              <a:t>patients</a:t>
            </a:r>
            <a:endParaRPr lang="en-US" sz="1400" b="1" i="0" dirty="0">
              <a:solidFill>
                <a:schemeClr val="bg1"/>
              </a:solidFill>
            </a:endParaRPr>
          </a:p>
          <a:p>
            <a:pPr algn="l"/>
            <a:r>
              <a:rPr lang="en-US" sz="1400" b="1" dirty="0">
                <a:solidFill>
                  <a:schemeClr val="bg1"/>
                </a:solidFill>
              </a:rPr>
              <a:t>Comparable to smoking</a:t>
            </a:r>
            <a:endParaRPr sz="1400" b="1" i="0" dirty="0">
              <a:solidFill>
                <a:schemeClr val="bg1"/>
              </a:solidFill>
            </a:endParaRPr>
          </a:p>
        </p:txBody>
      </p:sp>
      <p:sp>
        <p:nvSpPr>
          <p:cNvPr id="25" name="Rectangle 24">
            <a:extLst>
              <a:ext uri="{FF2B5EF4-FFF2-40B4-BE49-F238E27FC236}">
                <a16:creationId xmlns:a16="http://schemas.microsoft.com/office/drawing/2014/main" id="{FCA54911-092F-C4E3-1EAC-48F5DDE73FF8}"/>
              </a:ext>
            </a:extLst>
          </p:cNvPr>
          <p:cNvSpPr/>
          <p:nvPr/>
        </p:nvSpPr>
        <p:spPr>
          <a:xfrm>
            <a:off x="320040" y="3337560"/>
            <a:ext cx="1152144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a:extLst>
              <a:ext uri="{FF2B5EF4-FFF2-40B4-BE49-F238E27FC236}">
                <a16:creationId xmlns:a16="http://schemas.microsoft.com/office/drawing/2014/main" id="{0C74AFEE-5B08-8DB7-54D8-622933E21674}"/>
              </a:ext>
            </a:extLst>
          </p:cNvPr>
          <p:cNvSpPr/>
          <p:nvPr/>
        </p:nvSpPr>
        <p:spPr>
          <a:xfrm>
            <a:off x="320040"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a:extLst>
              <a:ext uri="{FF2B5EF4-FFF2-40B4-BE49-F238E27FC236}">
                <a16:creationId xmlns:a16="http://schemas.microsoft.com/office/drawing/2014/main" id="{B55CDFE3-7784-C640-1AF2-29CF546A928F}"/>
              </a:ext>
            </a:extLst>
          </p:cNvPr>
          <p:cNvSpPr/>
          <p:nvPr/>
        </p:nvSpPr>
        <p:spPr>
          <a:xfrm>
            <a:off x="320040" y="3931920"/>
            <a:ext cx="1737360" cy="457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a:extLst>
              <a:ext uri="{FF2B5EF4-FFF2-40B4-BE49-F238E27FC236}">
                <a16:creationId xmlns:a16="http://schemas.microsoft.com/office/drawing/2014/main" id="{E5369AEA-315D-9306-630B-0C9D42BCC9C9}"/>
              </a:ext>
            </a:extLst>
          </p:cNvPr>
          <p:cNvSpPr txBox="1"/>
          <p:nvPr/>
        </p:nvSpPr>
        <p:spPr>
          <a:xfrm>
            <a:off x="365759" y="4005072"/>
            <a:ext cx="1645920" cy="523220"/>
          </a:xfrm>
          <a:prstGeom prst="rect">
            <a:avLst/>
          </a:prstGeom>
          <a:noFill/>
        </p:spPr>
        <p:txBody>
          <a:bodyPr wrap="square">
            <a:spAutoFit/>
          </a:bodyPr>
          <a:lstStyle/>
          <a:p>
            <a:pPr algn="ctr"/>
            <a:r>
              <a:rPr sz="1400" b="1" i="0" dirty="0">
                <a:solidFill>
                  <a:schemeClr val="bg1"/>
                </a:solidFill>
              </a:rPr>
              <a:t>Symptoms
Unrecognized</a:t>
            </a:r>
          </a:p>
        </p:txBody>
      </p:sp>
      <p:sp>
        <p:nvSpPr>
          <p:cNvPr id="30" name="TextBox 29">
            <a:extLst>
              <a:ext uri="{FF2B5EF4-FFF2-40B4-BE49-F238E27FC236}">
                <a16:creationId xmlns:a16="http://schemas.microsoft.com/office/drawing/2014/main" id="{338E1343-0979-80B0-AF7E-45A28644D2B0}"/>
              </a:ext>
            </a:extLst>
          </p:cNvPr>
          <p:cNvSpPr txBox="1"/>
          <p:nvPr/>
        </p:nvSpPr>
        <p:spPr>
          <a:xfrm>
            <a:off x="1977714" y="4206240"/>
            <a:ext cx="182880" cy="320040"/>
          </a:xfrm>
          <a:prstGeom prst="rect">
            <a:avLst/>
          </a:prstGeom>
          <a:noFill/>
        </p:spPr>
        <p:txBody>
          <a:bodyPr wrap="square">
            <a:spAutoFit/>
          </a:bodyPr>
          <a:lstStyle/>
          <a:p>
            <a:pPr algn="l"/>
            <a:r>
              <a:rPr sz="1400" b="0" i="0" dirty="0">
                <a:solidFill>
                  <a:srgbClr val="4B5563"/>
                </a:solidFill>
                <a:latin typeface="Segoe UI"/>
              </a:rPr>
              <a:t>▶</a:t>
            </a:r>
          </a:p>
        </p:txBody>
      </p:sp>
      <p:sp>
        <p:nvSpPr>
          <p:cNvPr id="31" name="Rectangle 30">
            <a:extLst>
              <a:ext uri="{FF2B5EF4-FFF2-40B4-BE49-F238E27FC236}">
                <a16:creationId xmlns:a16="http://schemas.microsoft.com/office/drawing/2014/main" id="{0B8BD135-5512-2D4F-64FF-9A30CB63BBE8}"/>
              </a:ext>
            </a:extLst>
          </p:cNvPr>
          <p:cNvSpPr/>
          <p:nvPr/>
        </p:nvSpPr>
        <p:spPr>
          <a:xfrm>
            <a:off x="2258568"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a:extLst>
              <a:ext uri="{FF2B5EF4-FFF2-40B4-BE49-F238E27FC236}">
                <a16:creationId xmlns:a16="http://schemas.microsoft.com/office/drawing/2014/main" id="{7A4717C2-75F2-5301-9853-9D2447A77F29}"/>
              </a:ext>
            </a:extLst>
          </p:cNvPr>
          <p:cNvSpPr/>
          <p:nvPr/>
        </p:nvSpPr>
        <p:spPr>
          <a:xfrm>
            <a:off x="2258568" y="3931920"/>
            <a:ext cx="1737360" cy="45720"/>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a:extLst>
              <a:ext uri="{FF2B5EF4-FFF2-40B4-BE49-F238E27FC236}">
                <a16:creationId xmlns:a16="http://schemas.microsoft.com/office/drawing/2014/main" id="{CEB2B9CB-303B-5142-322A-7C8F920C3605}"/>
              </a:ext>
            </a:extLst>
          </p:cNvPr>
          <p:cNvSpPr txBox="1"/>
          <p:nvPr/>
        </p:nvSpPr>
        <p:spPr>
          <a:xfrm>
            <a:off x="2304288" y="4005072"/>
            <a:ext cx="1645920" cy="523220"/>
          </a:xfrm>
          <a:prstGeom prst="rect">
            <a:avLst/>
          </a:prstGeom>
          <a:noFill/>
        </p:spPr>
        <p:txBody>
          <a:bodyPr wrap="square">
            <a:spAutoFit/>
          </a:bodyPr>
          <a:lstStyle/>
          <a:p>
            <a:pPr algn="ctr"/>
            <a:r>
              <a:rPr sz="1400" b="1" i="0" dirty="0">
                <a:solidFill>
                  <a:schemeClr val="bg1"/>
                </a:solidFill>
              </a:rPr>
              <a:t>PCP Visit
</a:t>
            </a:r>
            <a:r>
              <a:rPr sz="1400" b="1" dirty="0">
                <a:solidFill>
                  <a:srgbClr val="E2E8F0"/>
                </a:solidFill>
              </a:rPr>
              <a:t>Dismissed</a:t>
            </a:r>
            <a:endParaRPr sz="1200" b="1" dirty="0">
              <a:solidFill>
                <a:srgbClr val="E2E8F0"/>
              </a:solidFill>
            </a:endParaRPr>
          </a:p>
        </p:txBody>
      </p:sp>
      <p:sp>
        <p:nvSpPr>
          <p:cNvPr id="34" name="TextBox 33">
            <a:extLst>
              <a:ext uri="{FF2B5EF4-FFF2-40B4-BE49-F238E27FC236}">
                <a16:creationId xmlns:a16="http://schemas.microsoft.com/office/drawing/2014/main" id="{808972DE-958B-0BFB-E826-7EA305763717}"/>
              </a:ext>
            </a:extLst>
          </p:cNvPr>
          <p:cNvSpPr txBox="1"/>
          <p:nvPr/>
        </p:nvSpPr>
        <p:spPr>
          <a:xfrm>
            <a:off x="3927128" y="4206240"/>
            <a:ext cx="182880" cy="320040"/>
          </a:xfrm>
          <a:prstGeom prst="rect">
            <a:avLst/>
          </a:prstGeom>
          <a:noFill/>
        </p:spPr>
        <p:txBody>
          <a:bodyPr wrap="square">
            <a:spAutoFit/>
          </a:bodyPr>
          <a:lstStyle/>
          <a:p>
            <a:pPr algn="l"/>
            <a:r>
              <a:rPr sz="1400" b="0" i="0" dirty="0">
                <a:solidFill>
                  <a:srgbClr val="4B5563"/>
                </a:solidFill>
                <a:latin typeface="Segoe UI"/>
              </a:rPr>
              <a:t>▶</a:t>
            </a:r>
          </a:p>
        </p:txBody>
      </p:sp>
      <p:sp>
        <p:nvSpPr>
          <p:cNvPr id="35" name="Rectangle 34">
            <a:extLst>
              <a:ext uri="{FF2B5EF4-FFF2-40B4-BE49-F238E27FC236}">
                <a16:creationId xmlns:a16="http://schemas.microsoft.com/office/drawing/2014/main" id="{26F7CC95-895B-2744-A7FD-CE3E15A30D4E}"/>
              </a:ext>
            </a:extLst>
          </p:cNvPr>
          <p:cNvSpPr/>
          <p:nvPr/>
        </p:nvSpPr>
        <p:spPr>
          <a:xfrm>
            <a:off x="4197096"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a:extLst>
              <a:ext uri="{FF2B5EF4-FFF2-40B4-BE49-F238E27FC236}">
                <a16:creationId xmlns:a16="http://schemas.microsoft.com/office/drawing/2014/main" id="{A85E0F37-80FA-1472-C78B-C0B7A99AAD06}"/>
              </a:ext>
            </a:extLst>
          </p:cNvPr>
          <p:cNvSpPr/>
          <p:nvPr/>
        </p:nvSpPr>
        <p:spPr>
          <a:xfrm>
            <a:off x="4197096" y="3931920"/>
            <a:ext cx="1737360" cy="45720"/>
          </a:xfrm>
          <a:prstGeom prst="rect">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a:extLst>
              <a:ext uri="{FF2B5EF4-FFF2-40B4-BE49-F238E27FC236}">
                <a16:creationId xmlns:a16="http://schemas.microsoft.com/office/drawing/2014/main" id="{F307D714-AB80-8DD0-0B22-B90AB4789AC9}"/>
              </a:ext>
            </a:extLst>
          </p:cNvPr>
          <p:cNvSpPr txBox="1"/>
          <p:nvPr/>
        </p:nvSpPr>
        <p:spPr>
          <a:xfrm>
            <a:off x="4251960" y="4014882"/>
            <a:ext cx="1645920" cy="492443"/>
          </a:xfrm>
          <a:prstGeom prst="rect">
            <a:avLst/>
          </a:prstGeom>
          <a:noFill/>
        </p:spPr>
        <p:txBody>
          <a:bodyPr wrap="square">
            <a:spAutoFit/>
          </a:bodyPr>
          <a:lstStyle/>
          <a:p>
            <a:pPr algn="ctr"/>
            <a:r>
              <a:rPr sz="1200" b="1" i="0" dirty="0">
                <a:solidFill>
                  <a:schemeClr val="bg1"/>
                </a:solidFill>
                <a:latin typeface="Segoe UI"/>
              </a:rPr>
              <a:t>Sleep Study
</a:t>
            </a:r>
            <a:r>
              <a:rPr lang="en-US" sz="1400" b="1" dirty="0">
                <a:solidFill>
                  <a:schemeClr val="bg1"/>
                </a:solidFill>
              </a:rPr>
              <a:t>Delayed Access</a:t>
            </a:r>
            <a:endParaRPr sz="1200" b="1" i="0" dirty="0">
              <a:solidFill>
                <a:schemeClr val="bg1"/>
              </a:solidFill>
              <a:latin typeface="Segoe UI"/>
            </a:endParaRPr>
          </a:p>
        </p:txBody>
      </p:sp>
      <p:sp>
        <p:nvSpPr>
          <p:cNvPr id="38" name="TextBox 37">
            <a:extLst>
              <a:ext uri="{FF2B5EF4-FFF2-40B4-BE49-F238E27FC236}">
                <a16:creationId xmlns:a16="http://schemas.microsoft.com/office/drawing/2014/main" id="{31B7BC92-17F2-D914-0403-264CC380032F}"/>
              </a:ext>
            </a:extLst>
          </p:cNvPr>
          <p:cNvSpPr txBox="1"/>
          <p:nvPr/>
        </p:nvSpPr>
        <p:spPr>
          <a:xfrm>
            <a:off x="5865656" y="4206240"/>
            <a:ext cx="182880" cy="320040"/>
          </a:xfrm>
          <a:prstGeom prst="rect">
            <a:avLst/>
          </a:prstGeom>
          <a:noFill/>
        </p:spPr>
        <p:txBody>
          <a:bodyPr wrap="square">
            <a:spAutoFit/>
          </a:bodyPr>
          <a:lstStyle/>
          <a:p>
            <a:pPr algn="l"/>
            <a:r>
              <a:rPr sz="1400" b="0" i="0" dirty="0">
                <a:solidFill>
                  <a:srgbClr val="4B5563"/>
                </a:solidFill>
                <a:latin typeface="Segoe UI"/>
              </a:rPr>
              <a:t>▶</a:t>
            </a:r>
          </a:p>
        </p:txBody>
      </p:sp>
      <p:sp>
        <p:nvSpPr>
          <p:cNvPr id="39" name="Rectangle 38">
            <a:extLst>
              <a:ext uri="{FF2B5EF4-FFF2-40B4-BE49-F238E27FC236}">
                <a16:creationId xmlns:a16="http://schemas.microsoft.com/office/drawing/2014/main" id="{BB838B24-7344-7DEA-C699-32B443C1DBB5}"/>
              </a:ext>
            </a:extLst>
          </p:cNvPr>
          <p:cNvSpPr/>
          <p:nvPr/>
        </p:nvSpPr>
        <p:spPr>
          <a:xfrm>
            <a:off x="6135624"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a:extLst>
              <a:ext uri="{FF2B5EF4-FFF2-40B4-BE49-F238E27FC236}">
                <a16:creationId xmlns:a16="http://schemas.microsoft.com/office/drawing/2014/main" id="{ACB2B7B8-A1CD-E67F-2F0F-FACF73686089}"/>
              </a:ext>
            </a:extLst>
          </p:cNvPr>
          <p:cNvSpPr/>
          <p:nvPr/>
        </p:nvSpPr>
        <p:spPr>
          <a:xfrm>
            <a:off x="6135624" y="3931920"/>
            <a:ext cx="1737360" cy="4572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a:extLst>
              <a:ext uri="{FF2B5EF4-FFF2-40B4-BE49-F238E27FC236}">
                <a16:creationId xmlns:a16="http://schemas.microsoft.com/office/drawing/2014/main" id="{4CEB3668-4D14-BED0-3EFF-5FAA652F303A}"/>
              </a:ext>
            </a:extLst>
          </p:cNvPr>
          <p:cNvSpPr txBox="1"/>
          <p:nvPr/>
        </p:nvSpPr>
        <p:spPr>
          <a:xfrm>
            <a:off x="6181344" y="4005072"/>
            <a:ext cx="1645920" cy="523220"/>
          </a:xfrm>
          <a:prstGeom prst="rect">
            <a:avLst/>
          </a:prstGeom>
          <a:noFill/>
        </p:spPr>
        <p:txBody>
          <a:bodyPr wrap="square">
            <a:spAutoFit/>
          </a:bodyPr>
          <a:lstStyle/>
          <a:p>
            <a:pPr algn="ctr"/>
            <a:r>
              <a:rPr sz="1400" b="1" i="0" dirty="0">
                <a:solidFill>
                  <a:schemeClr val="bg1"/>
                </a:solidFill>
              </a:rPr>
              <a:t>CPAP
Prescribed</a:t>
            </a:r>
          </a:p>
        </p:txBody>
      </p:sp>
      <p:sp>
        <p:nvSpPr>
          <p:cNvPr id="42" name="TextBox 41">
            <a:extLst>
              <a:ext uri="{FF2B5EF4-FFF2-40B4-BE49-F238E27FC236}">
                <a16:creationId xmlns:a16="http://schemas.microsoft.com/office/drawing/2014/main" id="{5853F685-8BD1-EF09-73B7-C8CB25137EA4}"/>
              </a:ext>
            </a:extLst>
          </p:cNvPr>
          <p:cNvSpPr txBox="1"/>
          <p:nvPr/>
        </p:nvSpPr>
        <p:spPr>
          <a:xfrm>
            <a:off x="7804183" y="4206240"/>
            <a:ext cx="182880" cy="320040"/>
          </a:xfrm>
          <a:prstGeom prst="rect">
            <a:avLst/>
          </a:prstGeom>
          <a:noFill/>
        </p:spPr>
        <p:txBody>
          <a:bodyPr wrap="square">
            <a:spAutoFit/>
          </a:bodyPr>
          <a:lstStyle/>
          <a:p>
            <a:pPr algn="l"/>
            <a:r>
              <a:rPr sz="1400" b="0" i="0" dirty="0">
                <a:solidFill>
                  <a:srgbClr val="4B5563"/>
                </a:solidFill>
                <a:latin typeface="Segoe UI"/>
              </a:rPr>
              <a:t>▶</a:t>
            </a:r>
          </a:p>
        </p:txBody>
      </p:sp>
      <p:sp>
        <p:nvSpPr>
          <p:cNvPr id="43" name="Rectangle 42">
            <a:extLst>
              <a:ext uri="{FF2B5EF4-FFF2-40B4-BE49-F238E27FC236}">
                <a16:creationId xmlns:a16="http://schemas.microsoft.com/office/drawing/2014/main" id="{917D1D97-2A05-3E8A-526E-915A81E9E7D9}"/>
              </a:ext>
            </a:extLst>
          </p:cNvPr>
          <p:cNvSpPr/>
          <p:nvPr/>
        </p:nvSpPr>
        <p:spPr>
          <a:xfrm>
            <a:off x="8074152"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a:extLst>
              <a:ext uri="{FF2B5EF4-FFF2-40B4-BE49-F238E27FC236}">
                <a16:creationId xmlns:a16="http://schemas.microsoft.com/office/drawing/2014/main" id="{F138B0B6-B3A6-1683-E6A0-DF2861659AAC}"/>
              </a:ext>
            </a:extLst>
          </p:cNvPr>
          <p:cNvSpPr/>
          <p:nvPr/>
        </p:nvSpPr>
        <p:spPr>
          <a:xfrm>
            <a:off x="8074152" y="3931920"/>
            <a:ext cx="1737360" cy="45720"/>
          </a:xfrm>
          <a:prstGeom prst="rect">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a:extLst>
              <a:ext uri="{FF2B5EF4-FFF2-40B4-BE49-F238E27FC236}">
                <a16:creationId xmlns:a16="http://schemas.microsoft.com/office/drawing/2014/main" id="{8AE6228A-9FDA-A8AD-9BE9-9AA09970FCEA}"/>
              </a:ext>
            </a:extLst>
          </p:cNvPr>
          <p:cNvSpPr txBox="1"/>
          <p:nvPr/>
        </p:nvSpPr>
        <p:spPr>
          <a:xfrm>
            <a:off x="8119872" y="4005072"/>
            <a:ext cx="1645920" cy="523220"/>
          </a:xfrm>
          <a:prstGeom prst="rect">
            <a:avLst/>
          </a:prstGeom>
          <a:noFill/>
        </p:spPr>
        <p:txBody>
          <a:bodyPr wrap="square">
            <a:spAutoFit/>
          </a:bodyPr>
          <a:lstStyle/>
          <a:p>
            <a:pPr algn="ctr"/>
            <a:r>
              <a:rPr sz="1400" b="1" i="0" dirty="0">
                <a:solidFill>
                  <a:schemeClr val="bg1"/>
                </a:solidFill>
              </a:rPr>
              <a:t>50% Quit
&lt; 1 Year</a:t>
            </a:r>
          </a:p>
        </p:txBody>
      </p:sp>
      <p:sp>
        <p:nvSpPr>
          <p:cNvPr id="46" name="TextBox 45">
            <a:extLst>
              <a:ext uri="{FF2B5EF4-FFF2-40B4-BE49-F238E27FC236}">
                <a16:creationId xmlns:a16="http://schemas.microsoft.com/office/drawing/2014/main" id="{EDCA6AE6-98CF-F383-F33B-83CB56970B84}"/>
              </a:ext>
            </a:extLst>
          </p:cNvPr>
          <p:cNvSpPr txBox="1"/>
          <p:nvPr/>
        </p:nvSpPr>
        <p:spPr>
          <a:xfrm>
            <a:off x="9742712" y="4206240"/>
            <a:ext cx="182880" cy="320040"/>
          </a:xfrm>
          <a:prstGeom prst="rect">
            <a:avLst/>
          </a:prstGeom>
          <a:noFill/>
        </p:spPr>
        <p:txBody>
          <a:bodyPr wrap="square">
            <a:spAutoFit/>
          </a:bodyPr>
          <a:lstStyle/>
          <a:p>
            <a:pPr algn="l"/>
            <a:r>
              <a:rPr sz="1400" b="0" i="0">
                <a:solidFill>
                  <a:srgbClr val="4B5563"/>
                </a:solidFill>
                <a:latin typeface="Segoe UI"/>
              </a:rPr>
              <a:t>▶</a:t>
            </a:r>
          </a:p>
        </p:txBody>
      </p:sp>
      <p:sp>
        <p:nvSpPr>
          <p:cNvPr id="47" name="Rectangle 46">
            <a:extLst>
              <a:ext uri="{FF2B5EF4-FFF2-40B4-BE49-F238E27FC236}">
                <a16:creationId xmlns:a16="http://schemas.microsoft.com/office/drawing/2014/main" id="{458D7BCD-F94A-AD0D-411F-5B62AD4BF502}"/>
              </a:ext>
            </a:extLst>
          </p:cNvPr>
          <p:cNvSpPr/>
          <p:nvPr/>
        </p:nvSpPr>
        <p:spPr>
          <a:xfrm>
            <a:off x="10012680" y="3931920"/>
            <a:ext cx="1737360" cy="82296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Rectangle 47">
            <a:extLst>
              <a:ext uri="{FF2B5EF4-FFF2-40B4-BE49-F238E27FC236}">
                <a16:creationId xmlns:a16="http://schemas.microsoft.com/office/drawing/2014/main" id="{15D06485-77B1-1BD4-B43B-F3E03AA786F9}"/>
              </a:ext>
            </a:extLst>
          </p:cNvPr>
          <p:cNvSpPr/>
          <p:nvPr/>
        </p:nvSpPr>
        <p:spPr>
          <a:xfrm>
            <a:off x="10012680" y="3931920"/>
            <a:ext cx="1737360" cy="4572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a:extLst>
              <a:ext uri="{FF2B5EF4-FFF2-40B4-BE49-F238E27FC236}">
                <a16:creationId xmlns:a16="http://schemas.microsoft.com/office/drawing/2014/main" id="{373A2817-25B5-8CC1-DD8E-D7C2EAE2E018}"/>
              </a:ext>
            </a:extLst>
          </p:cNvPr>
          <p:cNvSpPr txBox="1"/>
          <p:nvPr/>
        </p:nvSpPr>
        <p:spPr>
          <a:xfrm>
            <a:off x="10058400" y="4005072"/>
            <a:ext cx="1645920" cy="523220"/>
          </a:xfrm>
          <a:prstGeom prst="rect">
            <a:avLst/>
          </a:prstGeom>
          <a:noFill/>
        </p:spPr>
        <p:txBody>
          <a:bodyPr wrap="square">
            <a:spAutoFit/>
          </a:bodyPr>
          <a:lstStyle/>
          <a:p>
            <a:pPr algn="ctr"/>
            <a:r>
              <a:rPr sz="1400" b="1" i="0" dirty="0">
                <a:solidFill>
                  <a:srgbClr val="E2E8F0"/>
                </a:solidFill>
              </a:rPr>
              <a:t>Chronic </a:t>
            </a:r>
            <a:r>
              <a:rPr sz="1400" b="1" i="0" dirty="0" err="1">
                <a:solidFill>
                  <a:srgbClr val="E2E8F0"/>
                </a:solidFill>
              </a:rPr>
              <a:t>Mgmt</a:t>
            </a:r>
            <a:r>
              <a:rPr sz="1400" b="1" i="0" dirty="0">
                <a:solidFill>
                  <a:srgbClr val="E2E8F0"/>
                </a:solidFill>
              </a:rPr>
              <a:t>
Forever</a:t>
            </a:r>
          </a:p>
        </p:txBody>
      </p:sp>
      <p:sp>
        <p:nvSpPr>
          <p:cNvPr id="51" name="Rectangle 50">
            <a:extLst>
              <a:ext uri="{FF2B5EF4-FFF2-40B4-BE49-F238E27FC236}">
                <a16:creationId xmlns:a16="http://schemas.microsoft.com/office/drawing/2014/main" id="{99DED375-CAD3-72E6-3879-22AD5424F2AF}"/>
              </a:ext>
            </a:extLst>
          </p:cNvPr>
          <p:cNvSpPr/>
          <p:nvPr/>
        </p:nvSpPr>
        <p:spPr>
          <a:xfrm>
            <a:off x="320040" y="4919472"/>
            <a:ext cx="54864" cy="109728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a:extLst>
              <a:ext uri="{FF2B5EF4-FFF2-40B4-BE49-F238E27FC236}">
                <a16:creationId xmlns:a16="http://schemas.microsoft.com/office/drawing/2014/main" id="{3F80D302-CCF8-7E08-FEF4-8A737B22EB33}"/>
              </a:ext>
            </a:extLst>
          </p:cNvPr>
          <p:cNvSpPr txBox="1"/>
          <p:nvPr/>
        </p:nvSpPr>
        <p:spPr>
          <a:xfrm>
            <a:off x="502920" y="5349240"/>
            <a:ext cx="11155680" cy="523220"/>
          </a:xfrm>
          <a:prstGeom prst="rect">
            <a:avLst/>
          </a:prstGeom>
          <a:noFill/>
        </p:spPr>
        <p:txBody>
          <a:bodyPr wrap="square">
            <a:spAutoFit/>
          </a:bodyPr>
          <a:lstStyle/>
          <a:p>
            <a:pPr algn="l"/>
            <a:r>
              <a:rPr sz="1400" b="1" i="0" dirty="0">
                <a:solidFill>
                  <a:srgbClr val="CBD5E1"/>
                </a:solidFill>
              </a:rPr>
              <a:t>Decades of published research link </a:t>
            </a:r>
            <a:r>
              <a:rPr lang="en-US" sz="1400" b="1" i="0" dirty="0">
                <a:solidFill>
                  <a:srgbClr val="CBD5E1"/>
                </a:solidFill>
              </a:rPr>
              <a:t>over 40 separate chronic diseases to the presence of Obstructive Sleep Apnea (OSA).   </a:t>
            </a:r>
          </a:p>
          <a:p>
            <a:pPr algn="l"/>
            <a:r>
              <a:rPr lang="en-US" sz="1400" b="1" i="0" dirty="0">
                <a:solidFill>
                  <a:srgbClr val="CBD5E1"/>
                </a:solidFill>
              </a:rPr>
              <a:t>When we address OSA we concurrently address many of these comorbidities. </a:t>
            </a:r>
            <a:endParaRPr sz="1400" b="1" i="0" dirty="0">
              <a:solidFill>
                <a:srgbClr val="CBD5E1"/>
              </a:solidFill>
            </a:endParaRPr>
          </a:p>
        </p:txBody>
      </p:sp>
      <p:sp>
        <p:nvSpPr>
          <p:cNvPr id="54" name="Rectangle 53">
            <a:extLst>
              <a:ext uri="{FF2B5EF4-FFF2-40B4-BE49-F238E27FC236}">
                <a16:creationId xmlns:a16="http://schemas.microsoft.com/office/drawing/2014/main" id="{1A1C17F9-176D-BEBA-FCF4-CE604AD7B451}"/>
              </a:ext>
            </a:extLst>
          </p:cNvPr>
          <p:cNvSpPr/>
          <p:nvPr/>
        </p:nvSpPr>
        <p:spPr>
          <a:xfrm>
            <a:off x="8823960" y="1147572"/>
            <a:ext cx="2651760" cy="45720"/>
          </a:xfrm>
          <a:prstGeom prst="rect">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5" name="Google Shape;413;p1">
            <a:extLst>
              <a:ext uri="{FF2B5EF4-FFF2-40B4-BE49-F238E27FC236}">
                <a16:creationId xmlns:a16="http://schemas.microsoft.com/office/drawing/2014/main" id="{0721A38E-F7CB-AEEF-CCFF-CD0B75E4A5E7}"/>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3426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Google Shape;413;p1">
            <a:extLst>
              <a:ext uri="{FF2B5EF4-FFF2-40B4-BE49-F238E27FC236}">
                <a16:creationId xmlns:a16="http://schemas.microsoft.com/office/drawing/2014/main" id="{7429AF44-D6CF-4638-B848-8E41A955B065}"/>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20">
            <a:extLst>
              <a:ext uri="{FF2B5EF4-FFF2-40B4-BE49-F238E27FC236}">
                <a16:creationId xmlns:a16="http://schemas.microsoft.com/office/drawing/2014/main" id="{40CE5EDD-18B0-D510-3E9B-1141A7E33E28}"/>
              </a:ext>
            </a:extLst>
          </p:cNvPr>
          <p:cNvSpPr txBox="1"/>
          <p:nvPr/>
        </p:nvSpPr>
        <p:spPr>
          <a:xfrm>
            <a:off x="502920" y="3497580"/>
            <a:ext cx="7315200" cy="338554"/>
          </a:xfrm>
          <a:prstGeom prst="rect">
            <a:avLst/>
          </a:prstGeom>
          <a:noFill/>
        </p:spPr>
        <p:txBody>
          <a:bodyPr wrap="square">
            <a:spAutoFit/>
          </a:bodyPr>
          <a:lstStyle/>
          <a:p>
            <a:pPr algn="l"/>
            <a:r>
              <a:rPr sz="1600" b="1" i="0" dirty="0">
                <a:solidFill>
                  <a:srgbClr val="93C5FD"/>
                </a:solidFill>
              </a:rPr>
              <a:t>Why Current Pathways Fail</a:t>
            </a:r>
          </a:p>
        </p:txBody>
      </p:sp>
      <p:sp>
        <p:nvSpPr>
          <p:cNvPr id="57" name="TextBox 56">
            <a:extLst>
              <a:ext uri="{FF2B5EF4-FFF2-40B4-BE49-F238E27FC236}">
                <a16:creationId xmlns:a16="http://schemas.microsoft.com/office/drawing/2014/main" id="{C59760D5-8483-D1F3-FFF9-A6926528CBAC}"/>
              </a:ext>
            </a:extLst>
          </p:cNvPr>
          <p:cNvSpPr txBox="1"/>
          <p:nvPr/>
        </p:nvSpPr>
        <p:spPr>
          <a:xfrm>
            <a:off x="502920" y="5016534"/>
            <a:ext cx="9144000" cy="338554"/>
          </a:xfrm>
          <a:prstGeom prst="rect">
            <a:avLst/>
          </a:prstGeom>
          <a:noFill/>
        </p:spPr>
        <p:txBody>
          <a:bodyPr wrap="square">
            <a:spAutoFit/>
          </a:bodyPr>
          <a:lstStyle/>
          <a:p>
            <a:r>
              <a:rPr lang="en-US" sz="1600" b="1" dirty="0">
                <a:solidFill>
                  <a:srgbClr val="ED57F7"/>
                </a:solidFill>
              </a:rPr>
              <a:t>“Obstructive sleep apnea is not just a sleep disorder — it is a systemic disease driver.”</a:t>
            </a:r>
            <a:endParaRPr lang="en-US" sz="1600" dirty="0">
              <a:solidFill>
                <a:srgbClr val="ED57F7"/>
              </a:solidFill>
            </a:endParaRPr>
          </a:p>
        </p:txBody>
      </p:sp>
    </p:spTree>
    <p:extLst>
      <p:ext uri="{BB962C8B-B14F-4D97-AF65-F5344CB8AC3E}">
        <p14:creationId xmlns:p14="http://schemas.microsoft.com/office/powerpoint/2010/main" val="1332978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2"/>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4"/>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35"/>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38"/>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4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9"/>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41"/>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2"/>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4"/>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5"/>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43"/>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46"/>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48"/>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49"/>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47"/>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0" presetClass="entr" presetSubtype="0" fill="hold" grpId="0" nodeType="clickEffect">
                                  <p:stCondLst>
                                    <p:cond delay="0"/>
                                  </p:stCondLst>
                                  <p:childTnLst>
                                    <p:set>
                                      <p:cBhvr>
                                        <p:cTn id="98" dur="1" fill="hold">
                                          <p:stCondLst>
                                            <p:cond delay="0"/>
                                          </p:stCondLst>
                                        </p:cTn>
                                        <p:tgtEl>
                                          <p:spTgt spid="57"/>
                                        </p:tgtEl>
                                        <p:attrNameLst>
                                          <p:attrName>style.visibility</p:attrName>
                                        </p:attrNameLst>
                                      </p:cBhvr>
                                      <p:to>
                                        <p:strVal val="visible"/>
                                      </p:to>
                                    </p:set>
                                    <p:animEffect transition="in" filter="fade">
                                      <p:cBhvr>
                                        <p:cTn id="99" dur="500"/>
                                        <p:tgtEl>
                                          <p:spTgt spid="57"/>
                                        </p:tgtEl>
                                      </p:cBhvr>
                                    </p:animEffect>
                                  </p:childTnLst>
                                </p:cTn>
                              </p:par>
                            </p:childTnLst>
                          </p:cTn>
                        </p:par>
                      </p:childTnLst>
                    </p:cTn>
                  </p:par>
                  <p:par>
                    <p:cTn id="100" fill="hold">
                      <p:stCondLst>
                        <p:cond delay="indefinite"/>
                      </p:stCondLst>
                      <p:childTnLst>
                        <p:par>
                          <p:cTn id="101" fill="hold">
                            <p:stCondLst>
                              <p:cond delay="0"/>
                            </p:stCondLst>
                            <p:childTnLst>
                              <p:par>
                                <p:cTn id="102" presetID="1" presetClass="entr" presetSubtype="0" fill="hold" grpId="0" nodeType="clickEffect">
                                  <p:stCondLst>
                                    <p:cond delay="0"/>
                                  </p:stCondLst>
                                  <p:childTnLst>
                                    <p:set>
                                      <p:cBhvr>
                                        <p:cTn id="103" dur="1" fill="hold">
                                          <p:stCondLst>
                                            <p:cond delay="0"/>
                                          </p:stCondLst>
                                        </p:cTn>
                                        <p:tgtEl>
                                          <p:spTgt spid="51"/>
                                        </p:tgtEl>
                                        <p:attrNameLst>
                                          <p:attrName>style.visibility</p:attrName>
                                        </p:attrNameLst>
                                      </p:cBhvr>
                                      <p:to>
                                        <p:strVal val="visible"/>
                                      </p:to>
                                    </p:set>
                                  </p:childTnLst>
                                </p:cTn>
                              </p:par>
                              <p:par>
                                <p:cTn id="104" presetID="1" presetClass="entr" presetSubtype="0" fill="hold" grpId="0" nodeType="withEffect">
                                  <p:stCondLst>
                                    <p:cond delay="0"/>
                                  </p:stCondLst>
                                  <p:childTnLst>
                                    <p:set>
                                      <p:cBhvr>
                                        <p:cTn id="10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p:bldP spid="16" grpId="0"/>
      <p:bldP spid="17" grpId="0" animBg="1"/>
      <p:bldP spid="18" grpId="0" animBg="1"/>
      <p:bldP spid="19" grpId="0"/>
      <p:bldP spid="20" grpId="0"/>
      <p:bldP spid="22" grpId="0" animBg="1"/>
      <p:bldP spid="23" grpId="0"/>
      <p:bldP spid="24" grpId="0"/>
      <p:bldP spid="27" grpId="0" animBg="1"/>
      <p:bldP spid="28" grpId="0" animBg="1"/>
      <p:bldP spid="29" grpId="0"/>
      <p:bldP spid="30" grpId="0"/>
      <p:bldP spid="31" grpId="0" animBg="1"/>
      <p:bldP spid="32" grpId="0" animBg="1"/>
      <p:bldP spid="33" grpId="0"/>
      <p:bldP spid="34" grpId="0"/>
      <p:bldP spid="35" grpId="0" animBg="1"/>
      <p:bldP spid="36" grpId="0" animBg="1"/>
      <p:bldP spid="37" grpId="0"/>
      <p:bldP spid="38" grpId="0"/>
      <p:bldP spid="39" grpId="0" animBg="1"/>
      <p:bldP spid="40" grpId="0" animBg="1"/>
      <p:bldP spid="41" grpId="0"/>
      <p:bldP spid="42" grpId="0"/>
      <p:bldP spid="43" grpId="0" animBg="1"/>
      <p:bldP spid="44" grpId="0" animBg="1"/>
      <p:bldP spid="45" grpId="0"/>
      <p:bldP spid="46" grpId="0"/>
      <p:bldP spid="47" grpId="0" animBg="1"/>
      <p:bldP spid="48" grpId="0" animBg="1"/>
      <p:bldP spid="49" grpId="0"/>
      <p:bldP spid="51" grpId="0" animBg="1"/>
      <p:bldP spid="53" grpId="0"/>
      <p:bldP spid="54" grpId="0" animBg="1"/>
      <p:bldP spid="21" grpId="0"/>
      <p:bldP spid="5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 y="340813"/>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201168"/>
            <a:ext cx="9144000" cy="461665"/>
          </a:xfrm>
          <a:prstGeom prst="rect">
            <a:avLst/>
          </a:prstGeom>
          <a:noFill/>
        </p:spPr>
        <p:txBody>
          <a:bodyPr wrap="square">
            <a:spAutoFit/>
          </a:bodyPr>
          <a:lstStyle/>
          <a:p>
            <a:pPr algn="l"/>
            <a:r>
              <a:rPr lang="en-US" sz="2400" b="1" i="0" dirty="0">
                <a:solidFill>
                  <a:srgbClr val="FFFFFF"/>
                </a:solidFill>
                <a:latin typeface="Segoe UI"/>
              </a:rPr>
              <a:t>From Disease Management to Resolution</a:t>
            </a:r>
            <a:endParaRPr sz="2400" b="1" i="0" dirty="0">
              <a:solidFill>
                <a:srgbClr val="FFFFFF"/>
              </a:solidFill>
              <a:latin typeface="Segoe UI"/>
            </a:endParaRPr>
          </a:p>
        </p:txBody>
      </p:sp>
      <p:sp>
        <p:nvSpPr>
          <p:cNvPr id="5" name="Rectangle 4"/>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3</a:t>
            </a:r>
          </a:p>
        </p:txBody>
      </p:sp>
      <p:sp>
        <p:nvSpPr>
          <p:cNvPr id="9" name="Rectangle 8"/>
          <p:cNvSpPr/>
          <p:nvPr/>
        </p:nvSpPr>
        <p:spPr>
          <a:xfrm>
            <a:off x="457200" y="1143000"/>
            <a:ext cx="11274552" cy="905256"/>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57200" y="1143000"/>
            <a:ext cx="101600" cy="90525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85800" y="1280160"/>
            <a:ext cx="10698480" cy="1097280"/>
          </a:xfrm>
          <a:prstGeom prst="rect">
            <a:avLst/>
          </a:prstGeom>
          <a:noFill/>
        </p:spPr>
        <p:txBody>
          <a:bodyPr wrap="square">
            <a:spAutoFit/>
          </a:bodyPr>
          <a:lstStyle/>
          <a:p>
            <a:pPr algn="l"/>
            <a:r>
              <a:rPr sz="1800" b="1" i="1">
                <a:solidFill>
                  <a:srgbClr val="FFFFFF"/>
                </a:solidFill>
                <a:latin typeface="Segoe UI"/>
              </a:rPr>
              <a:t>"For a significant subset of OSA patients, the condition has a developmental and structural basis that can be CORRECTED — not just managed."</a:t>
            </a:r>
          </a:p>
        </p:txBody>
      </p:sp>
      <p:sp>
        <p:nvSpPr>
          <p:cNvPr id="12" name="Rectangle 11"/>
          <p:cNvSpPr/>
          <p:nvPr/>
        </p:nvSpPr>
        <p:spPr>
          <a:xfrm>
            <a:off x="320040" y="2329180"/>
            <a:ext cx="3794760" cy="384302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320040" y="2265680"/>
            <a:ext cx="3794760" cy="4572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 y="2430673"/>
            <a:ext cx="3520440" cy="307777"/>
          </a:xfrm>
          <a:prstGeom prst="rect">
            <a:avLst/>
          </a:prstGeom>
          <a:noFill/>
        </p:spPr>
        <p:txBody>
          <a:bodyPr wrap="square">
            <a:spAutoFit/>
          </a:bodyPr>
          <a:lstStyle/>
          <a:p>
            <a:pPr algn="l"/>
            <a:r>
              <a:rPr sz="1400" b="1" i="0" dirty="0">
                <a:solidFill>
                  <a:srgbClr val="FFC000"/>
                </a:solidFill>
                <a:latin typeface="Segoe UI"/>
              </a:rPr>
              <a:t> Current </a:t>
            </a:r>
            <a:r>
              <a:rPr lang="en-US" sz="1400" b="1" i="0" dirty="0">
                <a:solidFill>
                  <a:srgbClr val="FFC000"/>
                </a:solidFill>
                <a:latin typeface="Segoe UI"/>
              </a:rPr>
              <a:t>”Gold </a:t>
            </a:r>
            <a:r>
              <a:rPr sz="1400" b="1" i="0" dirty="0">
                <a:solidFill>
                  <a:srgbClr val="FFC000"/>
                </a:solidFill>
                <a:latin typeface="Segoe UI"/>
              </a:rPr>
              <a:t>Standard</a:t>
            </a:r>
            <a:r>
              <a:rPr lang="en-US" sz="1400" b="1" i="0" dirty="0">
                <a:solidFill>
                  <a:srgbClr val="FFC000"/>
                </a:solidFill>
                <a:latin typeface="Segoe UI"/>
              </a:rPr>
              <a:t>"</a:t>
            </a:r>
            <a:endParaRPr sz="1400" b="1" i="0" dirty="0">
              <a:solidFill>
                <a:srgbClr val="FFC000"/>
              </a:solidFill>
              <a:latin typeface="Segoe UI"/>
            </a:endParaRPr>
          </a:p>
        </p:txBody>
      </p:sp>
      <p:sp>
        <p:nvSpPr>
          <p:cNvPr id="15" name="TextBox 14"/>
          <p:cNvSpPr txBox="1"/>
          <p:nvPr/>
        </p:nvSpPr>
        <p:spPr>
          <a:xfrm>
            <a:off x="508000" y="2857723"/>
            <a:ext cx="3520440" cy="1069524"/>
          </a:xfrm>
          <a:prstGeom prst="rect">
            <a:avLst/>
          </a:prstGeom>
          <a:noFill/>
        </p:spPr>
        <p:txBody>
          <a:bodyPr wrap="square">
            <a:spAutoFit/>
          </a:bodyPr>
          <a:lstStyle/>
          <a:p>
            <a:pPr>
              <a:spcBef>
                <a:spcPts val="300"/>
              </a:spcBef>
            </a:pPr>
            <a:r>
              <a:rPr sz="1400" b="1" dirty="0">
                <a:solidFill>
                  <a:srgbClr val="CBD5E1"/>
                </a:solidFill>
              </a:rPr>
              <a:t>•  Symptom management only</a:t>
            </a:r>
            <a:r>
              <a:rPr lang="en-US" sz="1400" b="1" dirty="0">
                <a:solidFill>
                  <a:srgbClr val="CBD5E1"/>
                </a:solidFill>
              </a:rPr>
              <a:t> for LIFE</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2 Million New CPAP Users / Year</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~700,000 Abandon CPAP / Year</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Est. 17% - 34% Use at 5 Year Mark</a:t>
            </a:r>
            <a:endParaRPr sz="1400" b="1" dirty="0">
              <a:solidFill>
                <a:srgbClr val="CBD5E1"/>
              </a:solidFill>
            </a:endParaRPr>
          </a:p>
        </p:txBody>
      </p:sp>
      <p:sp>
        <p:nvSpPr>
          <p:cNvPr id="16" name="Rectangle 15"/>
          <p:cNvSpPr/>
          <p:nvPr/>
        </p:nvSpPr>
        <p:spPr>
          <a:xfrm>
            <a:off x="4270248" y="2329179"/>
            <a:ext cx="3794760" cy="3843019"/>
          </a:xfrm>
          <a:prstGeom prst="rect">
            <a:avLst/>
          </a:prstGeom>
          <a:solidFill>
            <a:srgbClr val="16203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4270248" y="2265680"/>
            <a:ext cx="3794760" cy="457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407408" y="2433320"/>
            <a:ext cx="3520440" cy="307777"/>
          </a:xfrm>
          <a:prstGeom prst="rect">
            <a:avLst/>
          </a:prstGeom>
          <a:noFill/>
        </p:spPr>
        <p:txBody>
          <a:bodyPr wrap="square">
            <a:spAutoFit/>
          </a:bodyPr>
          <a:lstStyle/>
          <a:p>
            <a:pPr algn="l"/>
            <a:r>
              <a:rPr sz="1400" b="1" i="0" dirty="0">
                <a:solidFill>
                  <a:srgbClr val="FFFFFF"/>
                </a:solidFill>
                <a:latin typeface="Segoe UI"/>
              </a:rPr>
              <a:t> </a:t>
            </a:r>
            <a:r>
              <a:rPr lang="en-US" sz="1400" b="1" i="0" dirty="0">
                <a:solidFill>
                  <a:srgbClr val="FFC000"/>
                </a:solidFill>
                <a:latin typeface="Segoe UI"/>
              </a:rPr>
              <a:t>When CPAP Fails</a:t>
            </a:r>
            <a:endParaRPr sz="1400" b="1" i="0" dirty="0">
              <a:solidFill>
                <a:srgbClr val="FFC000"/>
              </a:solidFill>
              <a:latin typeface="Segoe UI"/>
            </a:endParaRPr>
          </a:p>
        </p:txBody>
      </p:sp>
      <p:sp>
        <p:nvSpPr>
          <p:cNvPr id="19" name="TextBox 18"/>
          <p:cNvSpPr txBox="1"/>
          <p:nvPr/>
        </p:nvSpPr>
        <p:spPr>
          <a:xfrm>
            <a:off x="4407408" y="2852420"/>
            <a:ext cx="3520440" cy="1069524"/>
          </a:xfrm>
          <a:prstGeom prst="rect">
            <a:avLst/>
          </a:prstGeom>
          <a:noFill/>
        </p:spPr>
        <p:txBody>
          <a:bodyPr wrap="square">
            <a:spAutoFit/>
          </a:bodyPr>
          <a:lstStyle/>
          <a:p>
            <a:pPr>
              <a:spcBef>
                <a:spcPts val="300"/>
              </a:spcBef>
            </a:pPr>
            <a:r>
              <a:rPr lang="en-US" sz="1400" b="1" dirty="0">
                <a:solidFill>
                  <a:srgbClr val="CBD5E1"/>
                </a:solidFill>
              </a:rPr>
              <a:t>•  Most CPAP Failures Stop All Treatment</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Desperate Patients Take Desperate Steps</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More Risk / More Cost / Is it worth it?</a:t>
            </a:r>
            <a:endParaRPr sz="1400" b="1" dirty="0">
              <a:solidFill>
                <a:srgbClr val="CBD5E1"/>
              </a:solidFill>
            </a:endParaRPr>
          </a:p>
          <a:p>
            <a:pPr>
              <a:spcBef>
                <a:spcPts val="300"/>
              </a:spcBef>
            </a:pPr>
            <a:r>
              <a:rPr sz="1400" b="1" dirty="0">
                <a:solidFill>
                  <a:srgbClr val="CBD5E1"/>
                </a:solidFill>
              </a:rPr>
              <a:t>•  </a:t>
            </a:r>
            <a:r>
              <a:rPr lang="en-US" sz="1400" b="1" dirty="0">
                <a:solidFill>
                  <a:srgbClr val="CBD5E1"/>
                </a:solidFill>
              </a:rPr>
              <a:t>Marginal Clinical Outcomes</a:t>
            </a:r>
            <a:endParaRPr sz="1400" b="1" dirty="0">
              <a:solidFill>
                <a:srgbClr val="CBD5E1"/>
              </a:solidFill>
            </a:endParaRPr>
          </a:p>
        </p:txBody>
      </p:sp>
      <p:sp>
        <p:nvSpPr>
          <p:cNvPr id="20" name="Rectangle 19"/>
          <p:cNvSpPr/>
          <p:nvPr/>
        </p:nvSpPr>
        <p:spPr>
          <a:xfrm>
            <a:off x="8220456" y="2316480"/>
            <a:ext cx="3794760" cy="3855718"/>
          </a:xfrm>
          <a:prstGeom prst="rect">
            <a:avLst/>
          </a:prstGeom>
          <a:solidFill>
            <a:srgbClr val="0F251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8220456" y="2265680"/>
            <a:ext cx="3794760" cy="45720"/>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357616" y="2880464"/>
            <a:ext cx="3520440" cy="1069524"/>
          </a:xfrm>
          <a:prstGeom prst="rect">
            <a:avLst/>
          </a:prstGeom>
          <a:noFill/>
        </p:spPr>
        <p:txBody>
          <a:bodyPr wrap="square">
            <a:spAutoFit/>
          </a:bodyPr>
          <a:lstStyle/>
          <a:p>
            <a:pPr>
              <a:spcBef>
                <a:spcPts val="300"/>
              </a:spcBef>
            </a:pPr>
            <a:r>
              <a:rPr sz="1400" b="1" dirty="0">
                <a:solidFill>
                  <a:srgbClr val="CBD5E1"/>
                </a:solidFill>
              </a:rPr>
              <a:t>•  FDA cleared for </a:t>
            </a:r>
            <a:r>
              <a:rPr sz="1400" b="1" u="sng" dirty="0">
                <a:solidFill>
                  <a:srgbClr val="CBD5E1"/>
                </a:solidFill>
              </a:rPr>
              <a:t>severe</a:t>
            </a:r>
            <a:r>
              <a:rPr sz="1400" b="1" dirty="0">
                <a:solidFill>
                  <a:srgbClr val="CBD5E1"/>
                </a:solidFill>
              </a:rPr>
              <a:t> OSA</a:t>
            </a:r>
          </a:p>
          <a:p>
            <a:pPr>
              <a:spcBef>
                <a:spcPts val="300"/>
              </a:spcBef>
            </a:pPr>
            <a:r>
              <a:rPr sz="1400" b="1" dirty="0">
                <a:solidFill>
                  <a:srgbClr val="CBD5E1"/>
                </a:solidFill>
              </a:rPr>
              <a:t>•  </a:t>
            </a:r>
            <a:r>
              <a:rPr lang="en-US" sz="1400" b="1" dirty="0">
                <a:solidFill>
                  <a:srgbClr val="CBD5E1"/>
                </a:solidFill>
              </a:rPr>
              <a:t>Treatment Time 9-12 months</a:t>
            </a:r>
          </a:p>
          <a:p>
            <a:pPr>
              <a:spcBef>
                <a:spcPts val="300"/>
              </a:spcBef>
            </a:pPr>
            <a:r>
              <a:rPr lang="en-US" sz="1400" b="1" dirty="0">
                <a:solidFill>
                  <a:srgbClr val="CBD5E1"/>
                </a:solidFill>
              </a:rPr>
              <a:t>•  Lasting Results</a:t>
            </a:r>
          </a:p>
          <a:p>
            <a:pPr>
              <a:spcBef>
                <a:spcPts val="300"/>
              </a:spcBef>
            </a:pPr>
            <a:r>
              <a:rPr lang="en-US" sz="1400" b="1" dirty="0">
                <a:solidFill>
                  <a:srgbClr val="CBD5E1"/>
                </a:solidFill>
              </a:rPr>
              <a:t>•  Safe and Effective</a:t>
            </a:r>
          </a:p>
        </p:txBody>
      </p:sp>
      <p:sp>
        <p:nvSpPr>
          <p:cNvPr id="25" name="TextBox 24"/>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26" name="TextBox 25"/>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3</a:t>
            </a:r>
          </a:p>
        </p:txBody>
      </p:sp>
      <p:pic>
        <p:nvPicPr>
          <p:cNvPr id="28" name="Google Shape;413;p1">
            <a:extLst>
              <a:ext uri="{FF2B5EF4-FFF2-40B4-BE49-F238E27FC236}">
                <a16:creationId xmlns:a16="http://schemas.microsoft.com/office/drawing/2014/main" id="{09DC0FA4-E665-7D8A-092B-720D4677101D}"/>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6">
            <a:extLst>
              <a:ext uri="{FF2B5EF4-FFF2-40B4-BE49-F238E27FC236}">
                <a16:creationId xmlns:a16="http://schemas.microsoft.com/office/drawing/2014/main" id="{398A67CF-4D94-37BB-1524-17338AA7AD68}"/>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pic>
        <p:nvPicPr>
          <p:cNvPr id="30" name="Picture 29">
            <a:extLst>
              <a:ext uri="{FF2B5EF4-FFF2-40B4-BE49-F238E27FC236}">
                <a16:creationId xmlns:a16="http://schemas.microsoft.com/office/drawing/2014/main" id="{49A0E6B3-AFEC-926E-2416-E0C76EEB4227}"/>
              </a:ext>
            </a:extLst>
          </p:cNvPr>
          <p:cNvPicPr>
            <a:picLocks noChangeAspect="1"/>
          </p:cNvPicPr>
          <p:nvPr/>
        </p:nvPicPr>
        <p:blipFill>
          <a:blip r:embed="rId3"/>
          <a:stretch>
            <a:fillRect/>
          </a:stretch>
        </p:blipFill>
        <p:spPr>
          <a:xfrm>
            <a:off x="678015" y="3988338"/>
            <a:ext cx="2959938" cy="2217980"/>
          </a:xfrm>
          <a:prstGeom prst="rect">
            <a:avLst/>
          </a:prstGeom>
          <a:effectLst>
            <a:softEdge rad="138602"/>
          </a:effectLst>
        </p:spPr>
      </p:pic>
      <p:pic>
        <p:nvPicPr>
          <p:cNvPr id="31" name="Picture 30">
            <a:extLst>
              <a:ext uri="{FF2B5EF4-FFF2-40B4-BE49-F238E27FC236}">
                <a16:creationId xmlns:a16="http://schemas.microsoft.com/office/drawing/2014/main" id="{CF8525FD-8EF3-AB63-7B17-2E9F9D20B44F}"/>
              </a:ext>
            </a:extLst>
          </p:cNvPr>
          <p:cNvPicPr>
            <a:picLocks noChangeAspect="1"/>
          </p:cNvPicPr>
          <p:nvPr/>
        </p:nvPicPr>
        <p:blipFill>
          <a:blip r:embed="rId4"/>
          <a:stretch>
            <a:fillRect/>
          </a:stretch>
        </p:blipFill>
        <p:spPr>
          <a:xfrm>
            <a:off x="5009553" y="4157066"/>
            <a:ext cx="2212848" cy="1994722"/>
          </a:xfrm>
          <a:prstGeom prst="rect">
            <a:avLst/>
          </a:prstGeom>
        </p:spPr>
      </p:pic>
      <p:pic>
        <p:nvPicPr>
          <p:cNvPr id="32" name="Google Shape;413;p1">
            <a:extLst>
              <a:ext uri="{FF2B5EF4-FFF2-40B4-BE49-F238E27FC236}">
                <a16:creationId xmlns:a16="http://schemas.microsoft.com/office/drawing/2014/main" id="{17DBDBD1-ED39-DB3F-693D-FDC9ACC09BA1}"/>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8527472" y="2494748"/>
            <a:ext cx="921328" cy="254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a:extLst>
              <a:ext uri="{FF2B5EF4-FFF2-40B4-BE49-F238E27FC236}">
                <a16:creationId xmlns:a16="http://schemas.microsoft.com/office/drawing/2014/main" id="{563CD964-EC7D-9665-CFE0-5A6AD40B0F8A}"/>
              </a:ext>
            </a:extLst>
          </p:cNvPr>
          <p:cNvPicPr>
            <a:picLocks noChangeAspect="1"/>
          </p:cNvPicPr>
          <p:nvPr/>
        </p:nvPicPr>
        <p:blipFill rotWithShape="1">
          <a:blip r:embed="rId5"/>
          <a:srcRect l="18377" t="20303" r="20282" b="15818"/>
          <a:stretch/>
        </p:blipFill>
        <p:spPr>
          <a:xfrm>
            <a:off x="8636730" y="4070787"/>
            <a:ext cx="2962212" cy="1960892"/>
          </a:xfrm>
          <a:prstGeom prst="rect">
            <a:avLst/>
          </a:prstGeom>
          <a:effectLst>
            <a:softEdge rad="54064"/>
          </a:effec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nodeType="with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fade">
                                      <p:cBhvr>
                                        <p:cTn id="24" dur="500"/>
                                        <p:tgtEl>
                                          <p:spTgt spid="3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fade">
                                      <p:cBhvr>
                                        <p:cTn id="29" dur="500"/>
                                        <p:tgtEl>
                                          <p:spTgt spid="3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33"/>
                                        </p:tgtEl>
                                        <p:attrNameLst>
                                          <p:attrName>style.visibility</p:attrName>
                                        </p:attrNameLst>
                                      </p:cBhvr>
                                      <p:to>
                                        <p:strVal val="visible"/>
                                      </p:to>
                                    </p:set>
                                    <p:animEffect transition="in" filter="fade">
                                      <p:cBhvr>
                                        <p:cTn id="35"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8" grpId="0"/>
      <p:bldP spid="19"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7DB59-86C1-66E1-D199-046F5637931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FFF476D-2DEB-10B2-5DFD-3E854408DFAC}"/>
              </a:ext>
            </a:extLst>
          </p:cNvPr>
          <p:cNvSpPr/>
          <p:nvPr/>
        </p:nvSpPr>
        <p:spPr>
          <a:xfrm>
            <a:off x="-127" y="340813"/>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48B6A13A-7EBC-D345-B91D-C1D1715A60BF}"/>
              </a:ext>
            </a:extLst>
          </p:cNvPr>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44D4286E-E417-94A8-E660-67F2BEE2E08A}"/>
              </a:ext>
            </a:extLst>
          </p:cNvPr>
          <p:cNvSpPr txBox="1"/>
          <p:nvPr/>
        </p:nvSpPr>
        <p:spPr>
          <a:xfrm>
            <a:off x="457200" y="201168"/>
            <a:ext cx="9144000" cy="461665"/>
          </a:xfrm>
          <a:prstGeom prst="rect">
            <a:avLst/>
          </a:prstGeom>
          <a:noFill/>
        </p:spPr>
        <p:txBody>
          <a:bodyPr wrap="square">
            <a:spAutoFit/>
          </a:bodyPr>
          <a:lstStyle/>
          <a:p>
            <a:pPr algn="l"/>
            <a:r>
              <a:rPr lang="en-US" sz="2400" b="1" i="0" dirty="0">
                <a:solidFill>
                  <a:srgbClr val="FFFFFF"/>
                </a:solidFill>
                <a:latin typeface="Segoe UI"/>
              </a:rPr>
              <a:t>From Disease Management to Resolution</a:t>
            </a:r>
            <a:endParaRPr sz="2400" b="1" i="0" dirty="0">
              <a:solidFill>
                <a:srgbClr val="FFFFFF"/>
              </a:solidFill>
              <a:latin typeface="Segoe UI"/>
            </a:endParaRPr>
          </a:p>
        </p:txBody>
      </p:sp>
      <p:sp>
        <p:nvSpPr>
          <p:cNvPr id="5" name="Rectangle 4">
            <a:extLst>
              <a:ext uri="{FF2B5EF4-FFF2-40B4-BE49-F238E27FC236}">
                <a16:creationId xmlns:a16="http://schemas.microsoft.com/office/drawing/2014/main" id="{29513C2E-B488-8F29-6F44-AED7DD600606}"/>
              </a:ext>
            </a:extLst>
          </p:cNvPr>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595F6CF3-CFAA-FD5D-ABE3-D7C8F506DA18}"/>
              </a:ext>
            </a:extLst>
          </p:cNvPr>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a:extLst>
              <a:ext uri="{FF2B5EF4-FFF2-40B4-BE49-F238E27FC236}">
                <a16:creationId xmlns:a16="http://schemas.microsoft.com/office/drawing/2014/main" id="{3348ACA8-0C7D-B7FC-B61C-DA60D422497A}"/>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3</a:t>
            </a:r>
          </a:p>
        </p:txBody>
      </p:sp>
      <p:sp>
        <p:nvSpPr>
          <p:cNvPr id="9" name="Rectangle 8">
            <a:extLst>
              <a:ext uri="{FF2B5EF4-FFF2-40B4-BE49-F238E27FC236}">
                <a16:creationId xmlns:a16="http://schemas.microsoft.com/office/drawing/2014/main" id="{09F19E87-739B-1B47-FD17-8CECA2D08FE3}"/>
              </a:ext>
            </a:extLst>
          </p:cNvPr>
          <p:cNvSpPr/>
          <p:nvPr/>
        </p:nvSpPr>
        <p:spPr>
          <a:xfrm>
            <a:off x="457200" y="1143000"/>
            <a:ext cx="11274552" cy="905256"/>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a:extLst>
              <a:ext uri="{FF2B5EF4-FFF2-40B4-BE49-F238E27FC236}">
                <a16:creationId xmlns:a16="http://schemas.microsoft.com/office/drawing/2014/main" id="{96BB3F31-15BC-2E54-61FD-15AB76BC574C}"/>
              </a:ext>
            </a:extLst>
          </p:cNvPr>
          <p:cNvSpPr/>
          <p:nvPr/>
        </p:nvSpPr>
        <p:spPr>
          <a:xfrm>
            <a:off x="457200" y="1143000"/>
            <a:ext cx="101600" cy="90525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91A16873-085E-69E4-AC35-712471838FD1}"/>
              </a:ext>
            </a:extLst>
          </p:cNvPr>
          <p:cNvSpPr txBox="1"/>
          <p:nvPr/>
        </p:nvSpPr>
        <p:spPr>
          <a:xfrm>
            <a:off x="685800" y="1280160"/>
            <a:ext cx="10698480" cy="1097280"/>
          </a:xfrm>
          <a:prstGeom prst="rect">
            <a:avLst/>
          </a:prstGeom>
          <a:noFill/>
        </p:spPr>
        <p:txBody>
          <a:bodyPr wrap="square">
            <a:spAutoFit/>
          </a:bodyPr>
          <a:lstStyle/>
          <a:p>
            <a:pPr algn="l"/>
            <a:r>
              <a:rPr sz="1800" b="1" i="1">
                <a:solidFill>
                  <a:srgbClr val="FFFFFF"/>
                </a:solidFill>
                <a:latin typeface="Segoe UI"/>
              </a:rPr>
              <a:t>"For a significant subset of OSA patients, the condition has a developmental and structural basis that can be CORRECTED — not just managed."</a:t>
            </a:r>
          </a:p>
        </p:txBody>
      </p:sp>
      <p:sp>
        <p:nvSpPr>
          <p:cNvPr id="12" name="Rectangle 11">
            <a:extLst>
              <a:ext uri="{FF2B5EF4-FFF2-40B4-BE49-F238E27FC236}">
                <a16:creationId xmlns:a16="http://schemas.microsoft.com/office/drawing/2014/main" id="{81C67F3E-678B-089F-759B-0A5B679378DA}"/>
              </a:ext>
            </a:extLst>
          </p:cNvPr>
          <p:cNvSpPr/>
          <p:nvPr/>
        </p:nvSpPr>
        <p:spPr>
          <a:xfrm>
            <a:off x="320040" y="2329180"/>
            <a:ext cx="3794760" cy="3843020"/>
          </a:xfrm>
          <a:prstGeom prst="rect">
            <a:avLst/>
          </a:prstGeom>
          <a:solidFill>
            <a:srgbClr val="1E274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a:extLst>
              <a:ext uri="{FF2B5EF4-FFF2-40B4-BE49-F238E27FC236}">
                <a16:creationId xmlns:a16="http://schemas.microsoft.com/office/drawing/2014/main" id="{0F5B1910-0118-DEAC-CC4A-7F094400D7C5}"/>
              </a:ext>
            </a:extLst>
          </p:cNvPr>
          <p:cNvSpPr/>
          <p:nvPr/>
        </p:nvSpPr>
        <p:spPr>
          <a:xfrm>
            <a:off x="320040" y="2265680"/>
            <a:ext cx="3794760" cy="4572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a:extLst>
              <a:ext uri="{FF2B5EF4-FFF2-40B4-BE49-F238E27FC236}">
                <a16:creationId xmlns:a16="http://schemas.microsoft.com/office/drawing/2014/main" id="{BD9DA36B-0878-2E67-BDDF-65017FBC73CA}"/>
              </a:ext>
            </a:extLst>
          </p:cNvPr>
          <p:cNvSpPr txBox="1"/>
          <p:nvPr/>
        </p:nvSpPr>
        <p:spPr>
          <a:xfrm>
            <a:off x="1233170" y="2442621"/>
            <a:ext cx="1968500" cy="307777"/>
          </a:xfrm>
          <a:prstGeom prst="rect">
            <a:avLst/>
          </a:prstGeom>
          <a:noFill/>
        </p:spPr>
        <p:txBody>
          <a:bodyPr wrap="square">
            <a:spAutoFit/>
          </a:bodyPr>
          <a:lstStyle/>
          <a:p>
            <a:pPr algn="l"/>
            <a:r>
              <a:rPr lang="en-US" sz="1400" b="1" i="0" dirty="0">
                <a:solidFill>
                  <a:srgbClr val="FFC000"/>
                </a:solidFill>
                <a:latin typeface="Segoe UI"/>
              </a:rPr>
              <a:t>Starting AHI = 51.9</a:t>
            </a:r>
            <a:endParaRPr sz="1400" b="1" i="0" dirty="0">
              <a:solidFill>
                <a:srgbClr val="FFC000"/>
              </a:solidFill>
              <a:latin typeface="Segoe UI"/>
            </a:endParaRPr>
          </a:p>
        </p:txBody>
      </p:sp>
      <p:sp>
        <p:nvSpPr>
          <p:cNvPr id="16" name="Rectangle 15">
            <a:extLst>
              <a:ext uri="{FF2B5EF4-FFF2-40B4-BE49-F238E27FC236}">
                <a16:creationId xmlns:a16="http://schemas.microsoft.com/office/drawing/2014/main" id="{07C5E0BA-7B2B-0129-F2D1-C47961D77416}"/>
              </a:ext>
            </a:extLst>
          </p:cNvPr>
          <p:cNvSpPr/>
          <p:nvPr/>
        </p:nvSpPr>
        <p:spPr>
          <a:xfrm>
            <a:off x="4270248" y="2329179"/>
            <a:ext cx="3794760" cy="3843019"/>
          </a:xfrm>
          <a:prstGeom prst="rect">
            <a:avLst/>
          </a:prstGeom>
          <a:solidFill>
            <a:srgbClr val="16203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a:extLst>
              <a:ext uri="{FF2B5EF4-FFF2-40B4-BE49-F238E27FC236}">
                <a16:creationId xmlns:a16="http://schemas.microsoft.com/office/drawing/2014/main" id="{F3D092D2-1B62-C53F-5D2F-BE0B06AA4B0D}"/>
              </a:ext>
            </a:extLst>
          </p:cNvPr>
          <p:cNvSpPr/>
          <p:nvPr/>
        </p:nvSpPr>
        <p:spPr>
          <a:xfrm>
            <a:off x="4270248" y="2265680"/>
            <a:ext cx="3794760" cy="457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a:extLst>
              <a:ext uri="{FF2B5EF4-FFF2-40B4-BE49-F238E27FC236}">
                <a16:creationId xmlns:a16="http://schemas.microsoft.com/office/drawing/2014/main" id="{C0F6788A-CB81-21CF-B21C-B96D3E040760}"/>
              </a:ext>
            </a:extLst>
          </p:cNvPr>
          <p:cNvSpPr txBox="1"/>
          <p:nvPr/>
        </p:nvSpPr>
        <p:spPr>
          <a:xfrm>
            <a:off x="4572508" y="2433320"/>
            <a:ext cx="3520440" cy="307777"/>
          </a:xfrm>
          <a:prstGeom prst="rect">
            <a:avLst/>
          </a:prstGeom>
          <a:noFill/>
        </p:spPr>
        <p:txBody>
          <a:bodyPr wrap="square">
            <a:spAutoFit/>
          </a:bodyPr>
          <a:lstStyle/>
          <a:p>
            <a:pPr algn="l"/>
            <a:r>
              <a:rPr lang="en-US" sz="1400" b="1" i="0" dirty="0">
                <a:solidFill>
                  <a:srgbClr val="FFFFFF"/>
                </a:solidFill>
                <a:latin typeface="Segoe UI"/>
              </a:rPr>
              <a:t>At 7 Months in Treatment AHI =13.1</a:t>
            </a:r>
            <a:endParaRPr sz="1400" b="1" i="0" dirty="0">
              <a:solidFill>
                <a:srgbClr val="FFC000"/>
              </a:solidFill>
              <a:latin typeface="Segoe UI"/>
            </a:endParaRPr>
          </a:p>
        </p:txBody>
      </p:sp>
      <p:sp>
        <p:nvSpPr>
          <p:cNvPr id="20" name="Rectangle 19">
            <a:extLst>
              <a:ext uri="{FF2B5EF4-FFF2-40B4-BE49-F238E27FC236}">
                <a16:creationId xmlns:a16="http://schemas.microsoft.com/office/drawing/2014/main" id="{50DCBC61-DC6A-E2E2-0004-F7785897673A}"/>
              </a:ext>
            </a:extLst>
          </p:cNvPr>
          <p:cNvSpPr/>
          <p:nvPr/>
        </p:nvSpPr>
        <p:spPr>
          <a:xfrm>
            <a:off x="8220456" y="2316480"/>
            <a:ext cx="3794760" cy="3855718"/>
          </a:xfrm>
          <a:prstGeom prst="rect">
            <a:avLst/>
          </a:prstGeom>
          <a:solidFill>
            <a:srgbClr val="0F251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a:extLst>
              <a:ext uri="{FF2B5EF4-FFF2-40B4-BE49-F238E27FC236}">
                <a16:creationId xmlns:a16="http://schemas.microsoft.com/office/drawing/2014/main" id="{BBACC5E3-5749-110F-9E9E-1567D7CC7B37}"/>
              </a:ext>
            </a:extLst>
          </p:cNvPr>
          <p:cNvSpPr/>
          <p:nvPr/>
        </p:nvSpPr>
        <p:spPr>
          <a:xfrm>
            <a:off x="8220456" y="2265680"/>
            <a:ext cx="3794760" cy="45720"/>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a:extLst>
              <a:ext uri="{FF2B5EF4-FFF2-40B4-BE49-F238E27FC236}">
                <a16:creationId xmlns:a16="http://schemas.microsoft.com/office/drawing/2014/main" id="{20DDACCD-88A4-F9F5-3FB5-9AEADFAFF2E9}"/>
              </a:ext>
            </a:extLst>
          </p:cNvPr>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26" name="TextBox 25">
            <a:extLst>
              <a:ext uri="{FF2B5EF4-FFF2-40B4-BE49-F238E27FC236}">
                <a16:creationId xmlns:a16="http://schemas.microsoft.com/office/drawing/2014/main" id="{7FE26616-7C5A-9FDA-79F8-672D8F1D8823}"/>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3</a:t>
            </a:r>
          </a:p>
        </p:txBody>
      </p:sp>
      <p:pic>
        <p:nvPicPr>
          <p:cNvPr id="28" name="Google Shape;413;p1">
            <a:extLst>
              <a:ext uri="{FF2B5EF4-FFF2-40B4-BE49-F238E27FC236}">
                <a16:creationId xmlns:a16="http://schemas.microsoft.com/office/drawing/2014/main" id="{FDFC9A05-4BE1-CDA4-16E5-69E4BFFC82DA}"/>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6">
            <a:extLst>
              <a:ext uri="{FF2B5EF4-FFF2-40B4-BE49-F238E27FC236}">
                <a16:creationId xmlns:a16="http://schemas.microsoft.com/office/drawing/2014/main" id="{D24F606D-D31B-33C0-0569-FFD3E2500CAE}"/>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sp>
        <p:nvSpPr>
          <p:cNvPr id="6" name="TextBox 5">
            <a:extLst>
              <a:ext uri="{FF2B5EF4-FFF2-40B4-BE49-F238E27FC236}">
                <a16:creationId xmlns:a16="http://schemas.microsoft.com/office/drawing/2014/main" id="{260D10CE-44F8-4E22-BA6F-31DECE690DE7}"/>
              </a:ext>
            </a:extLst>
          </p:cNvPr>
          <p:cNvSpPr txBox="1"/>
          <p:nvPr/>
        </p:nvSpPr>
        <p:spPr>
          <a:xfrm>
            <a:off x="8348345" y="2418200"/>
            <a:ext cx="3520440" cy="307777"/>
          </a:xfrm>
          <a:prstGeom prst="rect">
            <a:avLst/>
          </a:prstGeom>
          <a:noFill/>
        </p:spPr>
        <p:txBody>
          <a:bodyPr wrap="square">
            <a:spAutoFit/>
          </a:bodyPr>
          <a:lstStyle/>
          <a:p>
            <a:pPr algn="l"/>
            <a:r>
              <a:rPr lang="en-US" sz="1400" b="1" i="0" dirty="0">
                <a:solidFill>
                  <a:srgbClr val="FFFFFF"/>
                </a:solidFill>
                <a:latin typeface="Segoe UI"/>
              </a:rPr>
              <a:t>At 11 Months in Treatment AHI = 0</a:t>
            </a:r>
            <a:endParaRPr sz="1400" b="1" i="0" dirty="0">
              <a:solidFill>
                <a:srgbClr val="FFC000"/>
              </a:solidFill>
              <a:latin typeface="Segoe UI"/>
            </a:endParaRPr>
          </a:p>
        </p:txBody>
      </p:sp>
      <p:pic>
        <p:nvPicPr>
          <p:cNvPr id="22" name="Picture 21">
            <a:extLst>
              <a:ext uri="{FF2B5EF4-FFF2-40B4-BE49-F238E27FC236}">
                <a16:creationId xmlns:a16="http://schemas.microsoft.com/office/drawing/2014/main" id="{624AB1F2-A5C2-009B-6FE0-893CAC874027}"/>
              </a:ext>
            </a:extLst>
          </p:cNvPr>
          <p:cNvPicPr>
            <a:picLocks noChangeAspect="1"/>
          </p:cNvPicPr>
          <p:nvPr/>
        </p:nvPicPr>
        <p:blipFill rotWithShape="1">
          <a:blip r:embed="rId3"/>
          <a:srcRect l="1748" t="1205" r="65719" b="13679"/>
          <a:stretch/>
        </p:blipFill>
        <p:spPr>
          <a:xfrm>
            <a:off x="677152" y="2941949"/>
            <a:ext cx="3080536" cy="2986897"/>
          </a:xfrm>
          <a:prstGeom prst="rect">
            <a:avLst/>
          </a:prstGeom>
          <a:ln w="57150">
            <a:solidFill>
              <a:schemeClr val="accent4"/>
            </a:solidFill>
          </a:ln>
        </p:spPr>
      </p:pic>
      <p:pic>
        <p:nvPicPr>
          <p:cNvPr id="24" name="Picture 23">
            <a:extLst>
              <a:ext uri="{FF2B5EF4-FFF2-40B4-BE49-F238E27FC236}">
                <a16:creationId xmlns:a16="http://schemas.microsoft.com/office/drawing/2014/main" id="{E4303539-3889-7E8A-D43D-698A54EB8803}"/>
              </a:ext>
            </a:extLst>
          </p:cNvPr>
          <p:cNvPicPr>
            <a:picLocks noChangeAspect="1"/>
          </p:cNvPicPr>
          <p:nvPr/>
        </p:nvPicPr>
        <p:blipFill rotWithShape="1">
          <a:blip r:embed="rId3"/>
          <a:srcRect l="71509" t="4603" r="1659" b="16558"/>
          <a:stretch/>
        </p:blipFill>
        <p:spPr>
          <a:xfrm>
            <a:off x="4653547" y="2985650"/>
            <a:ext cx="3028161" cy="3028161"/>
          </a:xfrm>
          <a:prstGeom prst="rect">
            <a:avLst/>
          </a:prstGeom>
          <a:ln w="57150">
            <a:solidFill>
              <a:schemeClr val="accent4"/>
            </a:solidFill>
          </a:ln>
        </p:spPr>
      </p:pic>
      <p:pic>
        <p:nvPicPr>
          <p:cNvPr id="29" name="Picture 28" descr="A person with her hair blowing in the wind&#10;&#10;Description automatically generated with low confidence">
            <a:extLst>
              <a:ext uri="{FF2B5EF4-FFF2-40B4-BE49-F238E27FC236}">
                <a16:creationId xmlns:a16="http://schemas.microsoft.com/office/drawing/2014/main" id="{6FB8FB81-FFAA-9693-CAC4-416EA582D695}"/>
              </a:ext>
            </a:extLst>
          </p:cNvPr>
          <p:cNvPicPr>
            <a:picLocks noChangeAspect="1"/>
          </p:cNvPicPr>
          <p:nvPr/>
        </p:nvPicPr>
        <p:blipFill rotWithShape="1">
          <a:blip r:embed="rId4"/>
          <a:srcRect t="10511" b="3709"/>
          <a:stretch/>
        </p:blipFill>
        <p:spPr>
          <a:xfrm>
            <a:off x="8481925" y="2985650"/>
            <a:ext cx="3029748" cy="3013877"/>
          </a:xfrm>
          <a:prstGeom prst="rect">
            <a:avLst/>
          </a:prstGeom>
          <a:ln w="57150">
            <a:solidFill>
              <a:schemeClr val="accent4"/>
            </a:solidFill>
          </a:ln>
        </p:spPr>
      </p:pic>
    </p:spTree>
    <p:extLst>
      <p:ext uri="{BB962C8B-B14F-4D97-AF65-F5344CB8AC3E}">
        <p14:creationId xmlns:p14="http://schemas.microsoft.com/office/powerpoint/2010/main" val="2593357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par>
                                <p:cTn id="16" presetID="10" presetClass="entr" presetSubtype="0" fill="hold"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Effect transition="in" filter="fade">
                                      <p:cBhvr>
                                        <p:cTn id="26"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8"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DA23E-2DD5-C1A4-5C22-6CE2E80E0B29}"/>
            </a:ext>
          </a:extLst>
        </p:cNvPr>
        <p:cNvGrpSpPr/>
        <p:nvPr/>
      </p:nvGrpSpPr>
      <p:grpSpPr>
        <a:xfrm>
          <a:off x="0" y="0"/>
          <a:ext cx="0" cy="0"/>
          <a:chOff x="0" y="0"/>
          <a:chExt cx="0" cy="0"/>
        </a:xfrm>
      </p:grpSpPr>
      <p:pic>
        <p:nvPicPr>
          <p:cNvPr id="3" name="McKenna-30fps.mp4">
            <a:hlinkClick r:id="" action="ppaction://media"/>
            <a:extLst>
              <a:ext uri="{FF2B5EF4-FFF2-40B4-BE49-F238E27FC236}">
                <a16:creationId xmlns:a16="http://schemas.microsoft.com/office/drawing/2014/main" id="{1A4DEE88-761B-8128-CBCE-21B985DC1E6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8785" y="29497"/>
            <a:ext cx="10931254" cy="6149009"/>
          </a:xfrm>
          <a:prstGeom prst="rect">
            <a:avLst/>
          </a:prstGeom>
        </p:spPr>
      </p:pic>
    </p:spTree>
    <p:extLst>
      <p:ext uri="{BB962C8B-B14F-4D97-AF65-F5344CB8AC3E}">
        <p14:creationId xmlns:p14="http://schemas.microsoft.com/office/powerpoint/2010/main" val="273776150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8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FE4F7-B199-0F33-BBFD-228E89A6BF3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33479AE-D618-384E-5E91-C53277C6D7C7}"/>
              </a:ext>
            </a:extLst>
          </p:cNvPr>
          <p:cNvSpPr/>
          <p:nvPr/>
        </p:nvSpPr>
        <p:spPr>
          <a:xfrm>
            <a:off x="53439" y="225502"/>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7EF47F10-CF49-E513-DA37-6C9DF3707388}"/>
              </a:ext>
            </a:extLst>
          </p:cNvPr>
          <p:cNvSpPr/>
          <p:nvPr/>
        </p:nvSpPr>
        <p:spPr>
          <a:xfrm>
            <a:off x="0" y="7874"/>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F9AF96AE-C157-0953-4619-E47DD79F7322}"/>
              </a:ext>
            </a:extLst>
          </p:cNvPr>
          <p:cNvSpPr txBox="1"/>
          <p:nvPr/>
        </p:nvSpPr>
        <p:spPr>
          <a:xfrm>
            <a:off x="470079" y="225502"/>
            <a:ext cx="3858477" cy="461665"/>
          </a:xfrm>
          <a:prstGeom prst="rect">
            <a:avLst/>
          </a:prstGeom>
          <a:noFill/>
        </p:spPr>
        <p:txBody>
          <a:bodyPr wrap="square">
            <a:spAutoFit/>
          </a:bodyPr>
          <a:lstStyle/>
          <a:p>
            <a:pPr algn="l"/>
            <a:r>
              <a:rPr lang="en-US" sz="2400" b="1" dirty="0">
                <a:solidFill>
                  <a:srgbClr val="FFFFFF"/>
                </a:solidFill>
                <a:latin typeface="Segoe UI"/>
              </a:rPr>
              <a:t>75,000 Patients Treated </a:t>
            </a:r>
            <a:endParaRPr sz="2400" b="1" i="0" dirty="0">
              <a:solidFill>
                <a:srgbClr val="FFFFFF"/>
              </a:solidFill>
              <a:latin typeface="Segoe UI"/>
            </a:endParaRPr>
          </a:p>
        </p:txBody>
      </p:sp>
      <p:sp>
        <p:nvSpPr>
          <p:cNvPr id="5" name="Rectangle 4">
            <a:extLst>
              <a:ext uri="{FF2B5EF4-FFF2-40B4-BE49-F238E27FC236}">
                <a16:creationId xmlns:a16="http://schemas.microsoft.com/office/drawing/2014/main" id="{8A1121F8-7901-76D4-8505-22E733597679}"/>
              </a:ext>
            </a:extLst>
          </p:cNvPr>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6DAA1825-D38E-E219-0349-19A3D3D18CB2}"/>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4</a:t>
            </a:r>
          </a:p>
        </p:txBody>
      </p:sp>
      <p:sp>
        <p:nvSpPr>
          <p:cNvPr id="10" name="Rectangle 9">
            <a:extLst>
              <a:ext uri="{FF2B5EF4-FFF2-40B4-BE49-F238E27FC236}">
                <a16:creationId xmlns:a16="http://schemas.microsoft.com/office/drawing/2014/main" id="{0879F472-C05D-B61C-3BC5-F6094E7912C8}"/>
              </a:ext>
            </a:extLst>
          </p:cNvPr>
          <p:cNvSpPr/>
          <p:nvPr/>
        </p:nvSpPr>
        <p:spPr>
          <a:xfrm>
            <a:off x="274320" y="1097280"/>
            <a:ext cx="3602610"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a:extLst>
              <a:ext uri="{FF2B5EF4-FFF2-40B4-BE49-F238E27FC236}">
                <a16:creationId xmlns:a16="http://schemas.microsoft.com/office/drawing/2014/main" id="{3F4CE027-0C2F-456D-42A1-8CACBB614997}"/>
              </a:ext>
            </a:extLst>
          </p:cNvPr>
          <p:cNvSpPr/>
          <p:nvPr/>
        </p:nvSpPr>
        <p:spPr>
          <a:xfrm>
            <a:off x="4224528" y="1097280"/>
            <a:ext cx="3602610" cy="54864"/>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a:extLst>
              <a:ext uri="{FF2B5EF4-FFF2-40B4-BE49-F238E27FC236}">
                <a16:creationId xmlns:a16="http://schemas.microsoft.com/office/drawing/2014/main" id="{150CEC36-4C67-9055-E5C6-E372BF43F860}"/>
              </a:ext>
            </a:extLst>
          </p:cNvPr>
          <p:cNvSpPr/>
          <p:nvPr/>
        </p:nvSpPr>
        <p:spPr>
          <a:xfrm>
            <a:off x="8174736" y="1097280"/>
            <a:ext cx="3602610" cy="54864"/>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a:extLst>
              <a:ext uri="{FF2B5EF4-FFF2-40B4-BE49-F238E27FC236}">
                <a16:creationId xmlns:a16="http://schemas.microsoft.com/office/drawing/2014/main" id="{2A3FE36A-6336-4ABE-FAD2-4EDB68621F3E}"/>
              </a:ext>
            </a:extLst>
          </p:cNvPr>
          <p:cNvSpPr txBox="1"/>
          <p:nvPr/>
        </p:nvSpPr>
        <p:spPr>
          <a:xfrm>
            <a:off x="3767673" y="6506675"/>
            <a:ext cx="4572000" cy="200055"/>
          </a:xfrm>
          <a:prstGeom prst="rect">
            <a:avLst/>
          </a:prstGeom>
          <a:noFill/>
        </p:spPr>
        <p:txBody>
          <a:bodyPr wrap="square">
            <a:spAutoFit/>
          </a:bodyPr>
          <a:lstStyle/>
          <a:p>
            <a:pPr algn="ctr"/>
            <a:r>
              <a:rPr sz="700" b="0" i="0" dirty="0">
                <a:solidFill>
                  <a:srgbClr val="FF4444"/>
                </a:solidFill>
                <a:latin typeface="Segoe UI"/>
              </a:rPr>
              <a:t>HIGHLY CONFIDENTIAL   |   ©2026 </a:t>
            </a:r>
            <a:r>
              <a:rPr lang="en-US" sz="700" b="0" i="0" dirty="0">
                <a:solidFill>
                  <a:srgbClr val="FF4444"/>
                </a:solidFill>
                <a:latin typeface="Segoe UI"/>
              </a:rPr>
              <a:t>Vivos Therapeutics and </a:t>
            </a:r>
            <a:r>
              <a:rPr sz="700" b="0" i="0" dirty="0">
                <a:solidFill>
                  <a:srgbClr val="FF4444"/>
                </a:solidFill>
                <a:latin typeface="Segoe UI"/>
              </a:rPr>
              <a:t>Airway Architect</a:t>
            </a:r>
          </a:p>
        </p:txBody>
      </p:sp>
      <p:sp>
        <p:nvSpPr>
          <p:cNvPr id="37" name="TextBox 36">
            <a:extLst>
              <a:ext uri="{FF2B5EF4-FFF2-40B4-BE49-F238E27FC236}">
                <a16:creationId xmlns:a16="http://schemas.microsoft.com/office/drawing/2014/main" id="{8FC0D893-CCC0-48C5-CE58-C51BCA5D1069}"/>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4</a:t>
            </a:r>
          </a:p>
        </p:txBody>
      </p:sp>
      <p:pic>
        <p:nvPicPr>
          <p:cNvPr id="41" name="Google Shape;413;p1">
            <a:extLst>
              <a:ext uri="{FF2B5EF4-FFF2-40B4-BE49-F238E27FC236}">
                <a16:creationId xmlns:a16="http://schemas.microsoft.com/office/drawing/2014/main" id="{7009D706-1D90-8262-4A54-3AC7899BD8B6}"/>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2026.03 - Investor Deck Videos - Chandra and Palatal Expansion Gal.mp4">
            <a:hlinkClick r:id="" action="ppaction://media"/>
            <a:extLst>
              <a:ext uri="{FF2B5EF4-FFF2-40B4-BE49-F238E27FC236}">
                <a16:creationId xmlns:a16="http://schemas.microsoft.com/office/drawing/2014/main" id="{E17D2BD1-8BA1-32F4-BE7C-22FE1C4F0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88825" cy="6856413"/>
          </a:xfrm>
          <a:prstGeom prst="rect">
            <a:avLst/>
          </a:prstGeom>
        </p:spPr>
      </p:pic>
    </p:spTree>
    <p:extLst>
      <p:ext uri="{BB962C8B-B14F-4D97-AF65-F5344CB8AC3E}">
        <p14:creationId xmlns:p14="http://schemas.microsoft.com/office/powerpoint/2010/main" val="345115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9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oogle Shape;603;g11858f24244_0_50">
            <a:extLst>
              <a:ext uri="{FF2B5EF4-FFF2-40B4-BE49-F238E27FC236}">
                <a16:creationId xmlns:a16="http://schemas.microsoft.com/office/drawing/2014/main" id="{391272E9-FDCB-1671-01E0-A18F7D37847D}"/>
              </a:ext>
            </a:extLst>
          </p:cNvPr>
          <p:cNvGraphicFramePr/>
          <p:nvPr>
            <p:extLst>
              <p:ext uri="{D42A27DB-BD31-4B8C-83A1-F6EECF244321}">
                <p14:modId xmlns:p14="http://schemas.microsoft.com/office/powerpoint/2010/main" val="2966169128"/>
              </p:ext>
            </p:extLst>
          </p:nvPr>
        </p:nvGraphicFramePr>
        <p:xfrm>
          <a:off x="635268" y="1223085"/>
          <a:ext cx="10556190" cy="4964410"/>
        </p:xfrm>
        <a:graphic>
          <a:graphicData uri="http://schemas.openxmlformats.org/drawingml/2006/table">
            <a:tbl>
              <a:tblPr>
                <a:noFill/>
              </a:tblPr>
              <a:tblGrid>
                <a:gridCol w="1709935">
                  <a:extLst>
                    <a:ext uri="{9D8B030D-6E8A-4147-A177-3AD203B41FA5}">
                      <a16:colId xmlns:a16="http://schemas.microsoft.com/office/drawing/2014/main" val="20000"/>
                    </a:ext>
                  </a:extLst>
                </a:gridCol>
                <a:gridCol w="1627815">
                  <a:extLst>
                    <a:ext uri="{9D8B030D-6E8A-4147-A177-3AD203B41FA5}">
                      <a16:colId xmlns:a16="http://schemas.microsoft.com/office/drawing/2014/main" val="20001"/>
                    </a:ext>
                  </a:extLst>
                </a:gridCol>
                <a:gridCol w="1801774">
                  <a:extLst>
                    <a:ext uri="{9D8B030D-6E8A-4147-A177-3AD203B41FA5}">
                      <a16:colId xmlns:a16="http://schemas.microsoft.com/office/drawing/2014/main" val="20002"/>
                    </a:ext>
                  </a:extLst>
                </a:gridCol>
                <a:gridCol w="1879761">
                  <a:extLst>
                    <a:ext uri="{9D8B030D-6E8A-4147-A177-3AD203B41FA5}">
                      <a16:colId xmlns:a16="http://schemas.microsoft.com/office/drawing/2014/main" val="20003"/>
                    </a:ext>
                  </a:extLst>
                </a:gridCol>
                <a:gridCol w="1946073">
                  <a:extLst>
                    <a:ext uri="{9D8B030D-6E8A-4147-A177-3AD203B41FA5}">
                      <a16:colId xmlns:a16="http://schemas.microsoft.com/office/drawing/2014/main" val="20005"/>
                    </a:ext>
                  </a:extLst>
                </a:gridCol>
                <a:gridCol w="1590832">
                  <a:extLst>
                    <a:ext uri="{9D8B030D-6E8A-4147-A177-3AD203B41FA5}">
                      <a16:colId xmlns:a16="http://schemas.microsoft.com/office/drawing/2014/main" val="20006"/>
                    </a:ext>
                  </a:extLst>
                </a:gridCol>
              </a:tblGrid>
              <a:tr h="753095">
                <a:tc>
                  <a:txBody>
                    <a:bodyPr/>
                    <a:lstStyle/>
                    <a:p>
                      <a:pPr marL="0" lvl="0" indent="0" algn="ctr" rtl="0">
                        <a:spcBef>
                          <a:spcPts val="0"/>
                        </a:spcBef>
                        <a:spcAft>
                          <a:spcPts val="0"/>
                        </a:spcAft>
                        <a:buNone/>
                      </a:pPr>
                      <a:r>
                        <a:rPr lang="en-US" sz="1600" b="1" dirty="0">
                          <a:solidFill>
                            <a:schemeClr val="tx1"/>
                          </a:solidFill>
                          <a:latin typeface="+mj-lt"/>
                          <a:ea typeface="Helvetica Neue"/>
                          <a:cs typeface="Helvetica Neue"/>
                          <a:sym typeface="Helvetica Neue"/>
                        </a:rPr>
                        <a:t>Treatment </a:t>
                      </a:r>
                    </a:p>
                    <a:p>
                      <a:pPr marL="0" lvl="0" indent="0" algn="ctr" rtl="0">
                        <a:spcBef>
                          <a:spcPts val="0"/>
                        </a:spcBef>
                        <a:spcAft>
                          <a:spcPts val="0"/>
                        </a:spcAft>
                        <a:buNone/>
                      </a:pPr>
                      <a:r>
                        <a:rPr lang="en-US" sz="1600" b="1" dirty="0">
                          <a:solidFill>
                            <a:schemeClr val="tx1"/>
                          </a:solidFill>
                          <a:latin typeface="+mj-lt"/>
                          <a:ea typeface="Helvetica Neue"/>
                          <a:cs typeface="Helvetica Neue"/>
                          <a:sym typeface="Helvetica Neue"/>
                        </a:rPr>
                        <a:t>Protocol</a:t>
                      </a:r>
                      <a:endParaRPr sz="1000" b="1" dirty="0">
                        <a:solidFill>
                          <a:schemeClr val="tx1"/>
                        </a:solidFill>
                        <a:latin typeface="+mj-lt"/>
                      </a:endParaRPr>
                    </a:p>
                  </a:txBody>
                  <a:tcPr marL="45692" marR="45692" marT="45705" marB="45705" anchor="ctr">
                    <a:lnL w="12700" cmpd="sng">
                      <a:noFill/>
                      <a:prstDash val="solid"/>
                    </a:lnL>
                    <a:lnR w="9525" cap="flat" cmpd="sng">
                      <a:noFill/>
                      <a:prstDash val="solid"/>
                      <a:round/>
                      <a:headEnd type="none" w="sm" len="sm"/>
                      <a:tailEnd type="none" w="sm" len="sm"/>
                    </a:lnR>
                    <a:lnT w="12700" cmpd="sng">
                      <a:noFill/>
                      <a:prstDash val="solid"/>
                    </a:lnT>
                    <a:lnB w="9525" cap="flat" cmpd="sng">
                      <a:noFill/>
                      <a:prstDash val="solid"/>
                      <a:round/>
                      <a:headEnd type="none" w="sm" len="sm"/>
                      <a:tailEnd type="none" w="sm" len="sm"/>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lang="en-US" sz="1200" b="1" dirty="0">
                          <a:solidFill>
                            <a:schemeClr val="lt1"/>
                          </a:solidFill>
                          <a:latin typeface="+mn-lt"/>
                          <a:ea typeface="Helvetica Neue"/>
                          <a:cs typeface="Helvetica Neue"/>
                          <a:sym typeface="Helvetica Neue"/>
                        </a:rPr>
                        <a:t>Target the</a:t>
                      </a:r>
                      <a:br>
                        <a:rPr lang="en-US" sz="1200" b="1" dirty="0">
                          <a:solidFill>
                            <a:schemeClr val="lt1"/>
                          </a:solidFill>
                          <a:latin typeface="+mn-lt"/>
                          <a:ea typeface="Helvetica Neue"/>
                          <a:cs typeface="Helvetica Neue"/>
                          <a:sym typeface="Helvetica Neue"/>
                        </a:rPr>
                      </a:br>
                      <a:r>
                        <a:rPr lang="en-US" sz="1200" b="1" dirty="0">
                          <a:solidFill>
                            <a:schemeClr val="lt1"/>
                          </a:solidFill>
                          <a:latin typeface="+mn-lt"/>
                          <a:ea typeface="Helvetica Neue"/>
                          <a:cs typeface="Helvetica Neue"/>
                          <a:sym typeface="Helvetica Neue"/>
                        </a:rPr>
                        <a:t>Underlying Condition</a:t>
                      </a:r>
                      <a:endParaRPr sz="1200" b="1" dirty="0">
                        <a:solidFill>
                          <a:schemeClr val="lt1"/>
                        </a:solidFill>
                        <a:latin typeface="+mn-lt"/>
                        <a:ea typeface="Helvetica Neue"/>
                        <a:cs typeface="Helvetica Neue"/>
                        <a:sym typeface="Helvetica Neue"/>
                      </a:endParaRPr>
                    </a:p>
                  </a:txBody>
                  <a:tcPr marL="45692" marR="45692" marT="45705" marB="45705" anchor="ctr">
                    <a:lnL w="9525" cap="flat" cmpd="sng">
                      <a:noFill/>
                      <a:prstDash val="solid"/>
                      <a:round/>
                      <a:headEnd type="none" w="sm" len="sm"/>
                      <a:tailEnd type="none" w="sm" len="sm"/>
                    </a:lnL>
                    <a:lnR w="9525" cap="flat" cmpd="sng" algn="ctr">
                      <a:noFill/>
                      <a:prstDash val="solid"/>
                      <a:round/>
                      <a:headEnd type="none" w="sm" len="sm"/>
                      <a:tailEnd type="none" w="sm" len="sm"/>
                    </a:lnR>
                    <a:lnT w="9525" cap="flat" cmpd="sng">
                      <a:noFill/>
                      <a:prstDash val="solid"/>
                      <a:round/>
                      <a:headEnd type="none" w="sm" len="sm"/>
                      <a:tailEnd type="none" w="sm" len="sm"/>
                    </a:lnT>
                    <a:lnB w="9525" cap="flat" cmpd="sng">
                      <a:noFill/>
                      <a:prstDash val="solid"/>
                      <a:round/>
                      <a:headEnd type="none" w="sm" len="sm"/>
                      <a:tailEnd type="none" w="sm" len="sm"/>
                    </a:lnB>
                    <a:lnTlToBr w="12700" cmpd="sng">
                      <a:noFill/>
                      <a:prstDash val="solid"/>
                    </a:lnTlToBr>
                    <a:lnBlToTr w="12700" cmpd="sng">
                      <a:noFill/>
                      <a:prstDash val="solid"/>
                    </a:lnBlToTr>
                    <a:solidFill>
                      <a:srgbClr val="193E70"/>
                    </a:solidFill>
                  </a:tcPr>
                </a:tc>
                <a:tc>
                  <a:txBody>
                    <a:bodyPr/>
                    <a:lstStyle/>
                    <a:p>
                      <a:pPr marL="0" lvl="0" indent="0" algn="ctr" rtl="0">
                        <a:spcBef>
                          <a:spcPts val="0"/>
                        </a:spcBef>
                        <a:spcAft>
                          <a:spcPts val="0"/>
                        </a:spcAft>
                        <a:buNone/>
                      </a:pPr>
                      <a:r>
                        <a:rPr lang="en-US" sz="1400" b="1" dirty="0">
                          <a:solidFill>
                            <a:schemeClr val="lt1"/>
                          </a:solidFill>
                          <a:latin typeface="+mn-lt"/>
                          <a:ea typeface="Helvetica Neue"/>
                          <a:cs typeface="Helvetica Neue"/>
                          <a:sym typeface="Helvetica Neue"/>
                        </a:rPr>
                        <a:t>Duration of Treatment</a:t>
                      </a:r>
                      <a:endParaRPr sz="1400" b="1" dirty="0">
                        <a:solidFill>
                          <a:schemeClr val="lt1"/>
                        </a:solidFill>
                        <a:latin typeface="+mn-lt"/>
                        <a:ea typeface="Helvetica Neue"/>
                        <a:cs typeface="Helvetica Neue"/>
                        <a:sym typeface="Helvetica Neue"/>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9525" cap="flat" cmpd="sng">
                      <a:noFill/>
                      <a:prstDash val="solid"/>
                      <a:round/>
                      <a:headEnd type="none" w="sm" len="sm"/>
                      <a:tailEnd type="none" w="sm" len="sm"/>
                    </a:lnT>
                    <a:lnB w="9525" cap="flat" cmpd="sng" algn="ctr">
                      <a:noFill/>
                      <a:prstDash val="solid"/>
                      <a:round/>
                      <a:headEnd type="none" w="sm" len="sm"/>
                      <a:tailEnd type="none" w="sm" len="sm"/>
                    </a:lnB>
                    <a:lnTlToBr w="12700" cmpd="sng">
                      <a:noFill/>
                      <a:prstDash val="solid"/>
                    </a:lnTlToBr>
                    <a:lnBlToTr w="12700" cmpd="sng">
                      <a:noFill/>
                      <a:prstDash val="solid"/>
                    </a:lnBlToTr>
                    <a:solidFill>
                      <a:srgbClr val="193E70"/>
                    </a:solidFill>
                  </a:tcPr>
                </a:tc>
                <a:tc>
                  <a:txBody>
                    <a:bodyPr/>
                    <a:lstStyle/>
                    <a:p>
                      <a:pPr marL="0" lvl="0" indent="0" algn="ctr" rtl="0">
                        <a:spcBef>
                          <a:spcPts val="0"/>
                        </a:spcBef>
                        <a:spcAft>
                          <a:spcPts val="0"/>
                        </a:spcAft>
                        <a:buNone/>
                      </a:pPr>
                      <a:r>
                        <a:rPr lang="en-US" sz="1400" b="1" dirty="0">
                          <a:solidFill>
                            <a:schemeClr val="lt1"/>
                          </a:solidFill>
                          <a:latin typeface="+mn-lt"/>
                          <a:ea typeface="Helvetica Neue"/>
                          <a:cs typeface="Helvetica Neue"/>
                          <a:sym typeface="Helvetica Neue"/>
                        </a:rPr>
                        <a:t>Duration of Benefit</a:t>
                      </a:r>
                      <a:endParaRPr sz="1400" b="1" dirty="0">
                        <a:solidFill>
                          <a:schemeClr val="lt1"/>
                        </a:solidFill>
                        <a:latin typeface="+mn-lt"/>
                        <a:ea typeface="Helvetica Neue"/>
                        <a:cs typeface="Helvetica Neue"/>
                        <a:sym typeface="Helvetica Neue"/>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9525" cap="flat" cmpd="sng">
                      <a:noFill/>
                      <a:prstDash val="solid"/>
                      <a:round/>
                      <a:headEnd type="none" w="sm" len="sm"/>
                      <a:tailEnd type="none" w="sm" len="sm"/>
                    </a:lnT>
                    <a:lnB w="9525" cap="flat" cmpd="sng" algn="ctr">
                      <a:noFill/>
                      <a:prstDash val="solid"/>
                      <a:round/>
                      <a:headEnd type="none" w="sm" len="sm"/>
                      <a:tailEnd type="none" w="sm" len="sm"/>
                    </a:lnB>
                    <a:lnTlToBr w="12700" cmpd="sng">
                      <a:noFill/>
                      <a:prstDash val="solid"/>
                    </a:lnTlToBr>
                    <a:lnBlToTr w="12700" cmpd="sng">
                      <a:noFill/>
                      <a:prstDash val="solid"/>
                    </a:lnBlToTr>
                    <a:solidFill>
                      <a:srgbClr val="193E70"/>
                    </a:solidFill>
                  </a:tcPr>
                </a:tc>
                <a:tc>
                  <a:txBody>
                    <a:bodyPr/>
                    <a:lstStyle/>
                    <a:p>
                      <a:pPr marL="0" lvl="0" indent="0" algn="ctr" rtl="0">
                        <a:spcBef>
                          <a:spcPts val="0"/>
                        </a:spcBef>
                        <a:spcAft>
                          <a:spcPts val="0"/>
                        </a:spcAft>
                        <a:buNone/>
                      </a:pPr>
                      <a:r>
                        <a:rPr lang="en-US" sz="1400" b="1" dirty="0">
                          <a:solidFill>
                            <a:schemeClr val="lt1"/>
                          </a:solidFill>
                          <a:latin typeface="+mn-lt"/>
                          <a:ea typeface="Helvetica Neue"/>
                          <a:cs typeface="Helvetica Neue"/>
                          <a:sym typeface="Helvetica Neue"/>
                        </a:rPr>
                        <a:t>Treatment</a:t>
                      </a:r>
                    </a:p>
                    <a:p>
                      <a:pPr marL="0" lvl="0" indent="0" algn="ctr" rtl="0">
                        <a:spcBef>
                          <a:spcPts val="0"/>
                        </a:spcBef>
                        <a:spcAft>
                          <a:spcPts val="0"/>
                        </a:spcAft>
                        <a:buNone/>
                      </a:pPr>
                      <a:r>
                        <a:rPr lang="en-US" sz="1200" b="1" dirty="0">
                          <a:solidFill>
                            <a:schemeClr val="lt1"/>
                          </a:solidFill>
                          <a:latin typeface="+mn-lt"/>
                          <a:ea typeface="Helvetica Neue"/>
                          <a:cs typeface="Helvetica Neue"/>
                          <a:sym typeface="Helvetica Neue"/>
                        </a:rPr>
                        <a:t> </a:t>
                      </a:r>
                      <a:r>
                        <a:rPr lang="en-US" sz="1400" b="1" dirty="0">
                          <a:solidFill>
                            <a:schemeClr val="lt1"/>
                          </a:solidFill>
                          <a:latin typeface="+mn-lt"/>
                          <a:ea typeface="Helvetica Neue"/>
                          <a:cs typeface="Helvetica Neue"/>
                          <a:sym typeface="Helvetica Neue"/>
                        </a:rPr>
                        <a:t>Cost</a:t>
                      </a:r>
                      <a:endParaRPr sz="1200" b="1" dirty="0">
                        <a:solidFill>
                          <a:schemeClr val="lt1"/>
                        </a:solidFill>
                        <a:latin typeface="+mn-lt"/>
                        <a:ea typeface="Helvetica Neue"/>
                        <a:cs typeface="Helvetica Neue"/>
                        <a:sym typeface="Helvetica Neue"/>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9525" cap="flat" cmpd="sng">
                      <a:noFill/>
                      <a:prstDash val="solid"/>
                      <a:round/>
                      <a:headEnd type="none" w="sm" len="sm"/>
                      <a:tailEnd type="none" w="sm" len="sm"/>
                    </a:lnT>
                    <a:lnB w="9525" cap="flat" cmpd="sng" algn="ctr">
                      <a:noFill/>
                      <a:prstDash val="solid"/>
                      <a:round/>
                      <a:headEnd type="none" w="sm" len="sm"/>
                      <a:tailEnd type="none" w="sm" len="sm"/>
                    </a:lnB>
                    <a:lnTlToBr w="12700" cmpd="sng">
                      <a:noFill/>
                      <a:prstDash val="solid"/>
                    </a:lnTlToBr>
                    <a:lnBlToTr w="12700" cmpd="sng">
                      <a:noFill/>
                      <a:prstDash val="solid"/>
                    </a:lnBlToTr>
                    <a:solidFill>
                      <a:srgbClr val="193E70"/>
                    </a:solidFill>
                  </a:tcPr>
                </a:tc>
                <a:tc>
                  <a:txBody>
                    <a:bodyPr/>
                    <a:lstStyle/>
                    <a:p>
                      <a:pPr marL="0" lvl="0" indent="0" algn="ctr" rtl="0">
                        <a:spcBef>
                          <a:spcPts val="0"/>
                        </a:spcBef>
                        <a:spcAft>
                          <a:spcPts val="0"/>
                        </a:spcAft>
                        <a:buNone/>
                      </a:pPr>
                      <a:r>
                        <a:rPr lang="en-US" sz="1400" b="1" dirty="0">
                          <a:solidFill>
                            <a:schemeClr val="lt1"/>
                          </a:solidFill>
                          <a:latin typeface="+mn-lt"/>
                          <a:ea typeface="Helvetica Neue"/>
                          <a:cs typeface="Helvetica Neue"/>
                          <a:sym typeface="Helvetica Neue"/>
                        </a:rPr>
                        <a:t>Risk</a:t>
                      </a:r>
                      <a:endParaRPr sz="1400" b="1" dirty="0">
                        <a:solidFill>
                          <a:schemeClr val="lt1"/>
                        </a:solidFill>
                        <a:latin typeface="+mn-lt"/>
                        <a:ea typeface="Helvetica Neue"/>
                        <a:cs typeface="Helvetica Neue"/>
                        <a:sym typeface="Helvetica Neue"/>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9525" cap="flat" cmpd="sng">
                      <a:noFill/>
                      <a:prstDash val="solid"/>
                      <a:round/>
                      <a:headEnd type="none" w="sm" len="sm"/>
                      <a:tailEnd type="none" w="sm" len="sm"/>
                    </a:lnT>
                    <a:lnB w="9525" cap="flat" cmpd="sng">
                      <a:noFill/>
                      <a:prstDash val="solid"/>
                      <a:round/>
                      <a:headEnd type="none" w="sm" len="sm"/>
                      <a:tailEnd type="none" w="sm" len="sm"/>
                    </a:lnB>
                    <a:lnTlToBr w="12700" cmpd="sng">
                      <a:noFill/>
                      <a:prstDash val="solid"/>
                    </a:lnTlToBr>
                    <a:lnBlToTr w="12700" cmpd="sng">
                      <a:noFill/>
                      <a:prstDash val="solid"/>
                    </a:lnBlToTr>
                    <a:solidFill>
                      <a:srgbClr val="193E70"/>
                    </a:solidFill>
                  </a:tcPr>
                </a:tc>
                <a:extLst>
                  <a:ext uri="{0D108BD9-81ED-4DB2-BD59-A6C34878D82A}">
                    <a16:rowId xmlns:a16="http://schemas.microsoft.com/office/drawing/2014/main" val="10000"/>
                  </a:ext>
                </a:extLst>
              </a:tr>
              <a:tr h="842263">
                <a:tc>
                  <a:txBody>
                    <a:bodyPr/>
                    <a:lstStyle/>
                    <a:p>
                      <a:pPr marL="0" marR="0" lvl="0" indent="0" algn="l" defTabSz="914126" rtl="0" eaLnBrk="1" fontAlgn="auto" latinLnBrk="0" hangingPunct="1">
                        <a:lnSpc>
                          <a:spcPct val="100000"/>
                        </a:lnSpc>
                        <a:spcBef>
                          <a:spcPts val="0"/>
                        </a:spcBef>
                        <a:spcAft>
                          <a:spcPts val="0"/>
                        </a:spcAft>
                        <a:buClrTx/>
                        <a:buSzTx/>
                        <a:buFontTx/>
                        <a:buNone/>
                        <a:tabLst/>
                        <a:defRPr/>
                      </a:pPr>
                      <a:endParaRPr lang="en-US" sz="800" b="0" dirty="0">
                        <a:solidFill>
                          <a:schemeClr val="tx1"/>
                        </a:solidFill>
                        <a:latin typeface="+mn-lt"/>
                        <a:ea typeface="Proxima Nova Rg"/>
                        <a:cs typeface="Proxima Nova Rg"/>
                        <a:sym typeface="Proxima Nova"/>
                      </a:endParaRPr>
                    </a:p>
                    <a:p>
                      <a:pPr marL="0" lvl="0" indent="0" algn="l" rtl="0">
                        <a:spcBef>
                          <a:spcPts val="0"/>
                        </a:spcBef>
                        <a:spcAft>
                          <a:spcPts val="0"/>
                        </a:spcAft>
                        <a:buNone/>
                      </a:pPr>
                      <a:r>
                        <a:rPr lang="en-US" sz="700" dirty="0">
                          <a:solidFill>
                            <a:schemeClr val="lt1"/>
                          </a:solidFill>
                          <a:latin typeface="Proxima Nova Lt"/>
                          <a:ea typeface="Proxima Nova Lt"/>
                          <a:cs typeface="Proxima Nova Lt"/>
                          <a:sym typeface="Proxima Nova Semibold"/>
                        </a:rPr>
                        <a:t>               </a:t>
                      </a:r>
                    </a:p>
                    <a:p>
                      <a:pPr marL="0" lvl="0" indent="0" algn="l" rtl="0">
                        <a:spcBef>
                          <a:spcPts val="0"/>
                        </a:spcBef>
                        <a:spcAft>
                          <a:spcPts val="0"/>
                        </a:spcAft>
                        <a:buNone/>
                      </a:pPr>
                      <a:endParaRPr lang="en-US" sz="700" dirty="0">
                        <a:solidFill>
                          <a:schemeClr val="lt1"/>
                        </a:solidFill>
                        <a:latin typeface="Proxima Nova Lt"/>
                        <a:ea typeface="Proxima Nova Lt"/>
                        <a:cs typeface="Proxima Nova Lt"/>
                        <a:sym typeface="Proxima Nova Semibold"/>
                      </a:endParaRPr>
                    </a:p>
                  </a:txBody>
                  <a:tcPr marL="45692" marR="45692" marT="45705" marB="45705" anchor="b">
                    <a:lnL w="9525" cap="flat" cmpd="sng">
                      <a:noFill/>
                      <a:prstDash val="solid"/>
                      <a:round/>
                      <a:headEnd type="none" w="sm" len="sm"/>
                      <a:tailEnd type="none" w="sm" len="sm"/>
                    </a:lnL>
                    <a:lnR w="9525" cap="flat" cmpd="sng">
                      <a:noFill/>
                      <a:prstDash val="solid"/>
                      <a:round/>
                      <a:headEnd type="none" w="sm" len="sm"/>
                      <a:tailEnd type="none" w="sm" len="sm"/>
                    </a:lnR>
                    <a:lnT w="9525" cap="flat" cmpd="sng">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476C96"/>
                    </a:solidFill>
                  </a:tcPr>
                </a:tc>
                <a:tc>
                  <a:txBody>
                    <a:bodyPr/>
                    <a:lstStyle/>
                    <a:p>
                      <a:pPr marL="0" lvl="0" indent="0" algn="ctr" rtl="0">
                        <a:spcBef>
                          <a:spcPts val="0"/>
                        </a:spcBef>
                        <a:spcAft>
                          <a:spcPts val="0"/>
                        </a:spcAft>
                        <a:buNone/>
                      </a:pPr>
                      <a:r>
                        <a:rPr lang="en-US" sz="1400" b="0">
                          <a:solidFill>
                            <a:schemeClr val="tx1"/>
                          </a:solidFill>
                          <a:latin typeface="Nunito Sans Black" pitchFamily="2" charset="0"/>
                          <a:ea typeface="Helvetica Neue"/>
                          <a:cs typeface="Helvetica Neue"/>
                          <a:sym typeface="Helvetica Neue"/>
                        </a:rPr>
                        <a:t>Yes</a:t>
                      </a:r>
                      <a:endParaRPr sz="1400" b="0">
                        <a:solidFill>
                          <a:schemeClr val="tx1"/>
                        </a:solidFill>
                        <a:latin typeface="Nunito Sans Black" pitchFamily="2" charset="0"/>
                        <a:ea typeface="Helvetica Neue"/>
                        <a:cs typeface="Helvetica Neue"/>
                        <a:sym typeface="Helvetica Neue"/>
                      </a:endParaRPr>
                    </a:p>
                  </a:txBody>
                  <a:tcPr marL="45692" marR="45692" marT="45705" marB="45705" anchor="ctr">
                    <a:lnL w="9525" cap="flat" cmpd="sng">
                      <a:noFill/>
                      <a:prstDash val="solid"/>
                      <a:round/>
                      <a:headEnd type="none" w="sm" len="sm"/>
                      <a:tailEnd type="none" w="sm" len="sm"/>
                    </a:lnL>
                    <a:lnR w="12700" cmpd="sng">
                      <a:noFill/>
                      <a:prstDash val="solid"/>
                    </a:lnR>
                    <a:lnT w="9525" cap="flat" cmpd="sng">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dirty="0">
                          <a:ln>
                            <a:noFill/>
                          </a:ln>
                          <a:solidFill>
                            <a:schemeClr val="tx1"/>
                          </a:solidFill>
                          <a:effectLst/>
                          <a:uLnTx/>
                          <a:uFillTx/>
                          <a:latin typeface="Nunito Sans Black" pitchFamily="2" charset="0"/>
                          <a:ea typeface="Proxima Nova Rg"/>
                          <a:cs typeface="Proxima Nova Rg"/>
                          <a:sym typeface="Proxima Nova"/>
                        </a:rPr>
                        <a:t>9-12 Months</a:t>
                      </a:r>
                      <a:endParaRPr kumimoji="0" sz="1400" b="0" i="0" u="none" strike="noStrike" kern="0" cap="none" spc="0" normalizeH="0" baseline="0" dirty="0">
                        <a:ln>
                          <a:noFill/>
                        </a:ln>
                        <a:solidFill>
                          <a:schemeClr val="tx1"/>
                        </a:solidFill>
                        <a:effectLst/>
                        <a:uLnTx/>
                        <a:uFillTx/>
                        <a:latin typeface="Nunito Sans Black" pitchFamily="2" charset="0"/>
                        <a:sym typeface="Arial"/>
                      </a:endParaRPr>
                    </a:p>
                  </a:txBody>
                  <a:tcPr marL="45692" marR="45692" marT="45705" marB="45705" anchor="ctr">
                    <a:lnL w="12700" cmpd="sng">
                      <a:noFill/>
                      <a:prstDash val="solid"/>
                    </a:lnL>
                    <a:lnR w="9525" cap="flat" cmpd="sng">
                      <a:noFill/>
                      <a:prstDash val="solid"/>
                      <a:round/>
                      <a:headEnd type="none" w="sm" len="sm"/>
                      <a:tailEnd type="none" w="sm" len="sm"/>
                    </a:lnR>
                    <a:lnT w="9525" cap="flat" cmpd="sng" algn="ctr">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chemeClr val="tx1"/>
                          </a:solidFill>
                          <a:effectLst/>
                          <a:uLnTx/>
                          <a:uFillTx/>
                          <a:latin typeface="Nunito Sans Black" pitchFamily="2" charset="0"/>
                          <a:ea typeface="Helvetica Neue"/>
                          <a:cs typeface="Helvetica Neue"/>
                          <a:sym typeface="Helvetica Neue"/>
                        </a:rPr>
                        <a:t>Potentially Lifetime</a:t>
                      </a: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9525" cap="flat" cmpd="sng" algn="ctr">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dirty="0">
                          <a:ln>
                            <a:noFill/>
                          </a:ln>
                          <a:solidFill>
                            <a:srgbClr val="476C96"/>
                          </a:solidFill>
                          <a:effectLst/>
                          <a:uLnTx/>
                          <a:uFillTx/>
                          <a:latin typeface="+mn-lt"/>
                          <a:ea typeface="Proxima Nova Lt"/>
                          <a:cs typeface="Proxima Nova Lt"/>
                          <a:sym typeface="Proxima Nova Semibold"/>
                        </a:rPr>
                        <a:t>$8,000</a:t>
                      </a:r>
                      <a:endParaRPr kumimoji="0" sz="1400" b="0" i="0" u="none" strike="noStrike" kern="0" cap="none" spc="0" normalizeH="0" baseline="0" dirty="0">
                        <a:ln>
                          <a:noFill/>
                        </a:ln>
                        <a:solidFill>
                          <a:srgbClr val="476C96"/>
                        </a:solidFill>
                        <a:effectLst/>
                        <a:uLnTx/>
                        <a:uFillTx/>
                        <a:latin typeface="+mn-lt"/>
                        <a:ea typeface="Proxima Nova Lt"/>
                        <a:cs typeface="Proxima Nova Lt"/>
                        <a:sym typeface="Proxima Nova Semibold"/>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9525" cap="flat" cmpd="sng" algn="ctr">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pPr marL="0" lvl="0" indent="0" algn="ctr" rtl="0">
                        <a:spcBef>
                          <a:spcPts val="0"/>
                        </a:spcBef>
                        <a:spcAft>
                          <a:spcPts val="0"/>
                        </a:spcAft>
                        <a:buNone/>
                      </a:pPr>
                      <a:r>
                        <a:rPr kumimoji="0" lang="en-US" sz="1400" b="1" i="0" u="none" strike="noStrike" kern="0" cap="none" spc="0" normalizeH="0" baseline="0">
                          <a:ln>
                            <a:noFill/>
                          </a:ln>
                          <a:solidFill>
                            <a:schemeClr val="tx1"/>
                          </a:solidFill>
                          <a:effectLst/>
                          <a:uLnTx/>
                          <a:uFillTx/>
                          <a:latin typeface="Nunito Sans Black" pitchFamily="2" charset="0"/>
                          <a:ea typeface="Proxima Nova Rg"/>
                          <a:cs typeface="Proxima Nova Rg"/>
                          <a:sym typeface="Proxima Nova"/>
                        </a:rPr>
                        <a:t>Minor</a:t>
                      </a:r>
                      <a:endParaRPr kumimoji="0" sz="1400" b="1" i="0" u="none" strike="noStrike" kern="0" cap="none" spc="0" normalizeH="0" baseline="0">
                        <a:ln>
                          <a:noFill/>
                        </a:ln>
                        <a:solidFill>
                          <a:schemeClr val="tx1"/>
                        </a:solidFill>
                        <a:effectLst/>
                        <a:uLnTx/>
                        <a:uFillTx/>
                        <a:latin typeface="Nunito Sans Black" pitchFamily="2" charset="0"/>
                        <a:sym typeface="Arial"/>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9525" cap="flat" cmpd="sng">
                      <a:noFill/>
                      <a:prstDash val="solid"/>
                      <a:round/>
                      <a:headEnd type="none" w="sm" len="sm"/>
                      <a:tailEnd type="none" w="sm" len="sm"/>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1"/>
                  </a:ext>
                </a:extLst>
              </a:tr>
              <a:tr h="842263">
                <a:tc>
                  <a:txBody>
                    <a:bodyPr/>
                    <a:lstStyle/>
                    <a:p>
                      <a:pPr marL="0" lvl="0" indent="0" algn="ctr" rtl="0">
                        <a:spcBef>
                          <a:spcPts val="0"/>
                        </a:spcBef>
                        <a:spcAft>
                          <a:spcPts val="0"/>
                        </a:spcAft>
                        <a:buNone/>
                      </a:pPr>
                      <a:r>
                        <a:rPr lang="en-US" sz="2000" b="1" dirty="0">
                          <a:solidFill>
                            <a:schemeClr val="tx1"/>
                          </a:solidFill>
                          <a:latin typeface="+mn-lt"/>
                          <a:ea typeface="Proxima Nova Rg"/>
                          <a:cs typeface="Proxima Nova Rg"/>
                          <a:sym typeface="Proxima Nova"/>
                        </a:rPr>
                        <a:t>CPAP</a:t>
                      </a:r>
                    </a:p>
                    <a:p>
                      <a:pPr marL="0" lvl="0" indent="0" algn="ctr" rtl="0">
                        <a:spcBef>
                          <a:spcPts val="0"/>
                        </a:spcBef>
                        <a:spcAft>
                          <a:spcPts val="0"/>
                        </a:spcAft>
                        <a:buNone/>
                      </a:pPr>
                      <a:r>
                        <a:rPr lang="en-US" sz="1100" b="0" dirty="0">
                          <a:solidFill>
                            <a:schemeClr val="tx1"/>
                          </a:solidFill>
                          <a:latin typeface="+mn-lt"/>
                          <a:ea typeface="Proxima Nova Rg"/>
                          <a:cs typeface="Proxima Nova Rg"/>
                          <a:sym typeface="Proxima Nova"/>
                        </a:rPr>
                        <a:t>(92%)</a:t>
                      </a:r>
                      <a:endParaRPr sz="1100" b="0" dirty="0">
                        <a:solidFill>
                          <a:schemeClr val="tx1"/>
                        </a:solidFill>
                        <a:latin typeface="+mn-lt"/>
                        <a:ea typeface="Proxima Nova Rg"/>
                        <a:cs typeface="Proxima Nova Rg"/>
                        <a:sym typeface="Proxima Nova"/>
                      </a:endParaRPr>
                    </a:p>
                  </a:txBody>
                  <a:tcPr marL="45692" marR="45692" marT="45705" marB="45705" anchor="ctr">
                    <a:lnL w="9525" cap="flat" cmpd="sng">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No</a:t>
                      </a:r>
                    </a:p>
                  </a:txBody>
                  <a:tcPr marL="45692" marR="45692" marT="45705" marB="45705" anchor="ctr">
                    <a:lnL w="9525" cap="flat" cmpd="sng">
                      <a:noFill/>
                      <a:prstDash val="solid"/>
                      <a:round/>
                      <a:headEnd type="none" w="sm" len="sm"/>
                      <a:tailEnd type="none" w="sm" len="sm"/>
                    </a:lnL>
                    <a:lnR w="12700" cmpd="sng">
                      <a:no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Lifetime</a:t>
                      </a:r>
                    </a:p>
                  </a:txBody>
                  <a:tcPr marL="45692" marR="45692" marT="45705" marB="45705" anchor="ctr">
                    <a:lnL w="12700" cmpd="sng">
                      <a:noFill/>
                      <a:prstDash val="solid"/>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Only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During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Use</a:t>
                      </a: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a:ln>
                            <a:noFill/>
                          </a:ln>
                          <a:solidFill>
                            <a:srgbClr val="476C96"/>
                          </a:solidFill>
                          <a:effectLst/>
                          <a:uLnTx/>
                          <a:uFillTx/>
                          <a:latin typeface="+mn-lt"/>
                          <a:ea typeface="Proxima Nova Lt"/>
                          <a:cs typeface="Proxima Nova Lt"/>
                          <a:sym typeface="Proxima Nova Semibold"/>
                        </a:rPr>
                        <a:t>$</a:t>
                      </a:r>
                      <a:r>
                        <a:rPr kumimoji="0" lang="en-US" sz="1400" b="0" i="0" u="none" strike="noStrike" kern="0" cap="none" spc="0" normalizeH="0" baseline="0">
                          <a:ln>
                            <a:noFill/>
                          </a:ln>
                          <a:solidFill>
                            <a:srgbClr val="476C96"/>
                          </a:solidFill>
                          <a:effectLst/>
                          <a:uLnTx/>
                          <a:uFillTx/>
                          <a:latin typeface="+mn-lt"/>
                          <a:ea typeface="Proxima Nova Lt"/>
                          <a:cs typeface="Proxima Nova Lt"/>
                          <a:sym typeface="Arial"/>
                        </a:rPr>
                        <a:t>10,000</a:t>
                      </a:r>
                      <a:r>
                        <a:rPr kumimoji="0" lang="en-US" sz="1400" b="0" i="0" u="none" strike="noStrike" kern="0" cap="none" spc="0" normalizeH="0" baseline="0">
                          <a:ln>
                            <a:noFill/>
                          </a:ln>
                          <a:solidFill>
                            <a:srgbClr val="476C96"/>
                          </a:solidFill>
                          <a:effectLst/>
                          <a:uLnTx/>
                          <a:uFillTx/>
                          <a:latin typeface="+mn-lt"/>
                          <a:ea typeface="Proxima Nova Lt"/>
                          <a:cs typeface="Proxima Nova Lt"/>
                          <a:sym typeface="Proxima Nova Semibold"/>
                        </a:rPr>
                        <a:t>/ 10 years</a:t>
                      </a:r>
                      <a:endParaRPr kumimoji="0" sz="1400" b="0" i="0" u="none" strike="noStrike" kern="0" cap="none" spc="0" normalizeH="0" baseline="0">
                        <a:ln>
                          <a:noFill/>
                        </a:ln>
                        <a:solidFill>
                          <a:srgbClr val="476C96"/>
                        </a:solidFill>
                        <a:effectLst/>
                        <a:uLnTx/>
                        <a:uFillTx/>
                        <a:latin typeface="+mn-lt"/>
                        <a:ea typeface="Proxima Nova Lt"/>
                        <a:cs typeface="Proxima Nova Lt"/>
                        <a:sym typeface="Proxima Nova Semibold"/>
                      </a:endParaRPr>
                    </a:p>
                    <a:p>
                      <a:pPr marL="0" lvl="0" indent="0" algn="ctr" rtl="0">
                        <a:spcBef>
                          <a:spcPts val="0"/>
                        </a:spcBef>
                        <a:spcAft>
                          <a:spcPts val="0"/>
                        </a:spcAft>
                        <a:buNone/>
                      </a:pPr>
                      <a:r>
                        <a:rPr kumimoji="0" lang="en-US" sz="1400" b="0" i="0" u="none" strike="noStrike" kern="0" cap="none" spc="0" normalizeH="0" baseline="0">
                          <a:ln>
                            <a:noFill/>
                          </a:ln>
                          <a:solidFill>
                            <a:srgbClr val="476C96"/>
                          </a:solidFill>
                          <a:effectLst/>
                          <a:uLnTx/>
                          <a:uFillTx/>
                          <a:latin typeface="+mn-lt"/>
                          <a:ea typeface="Proxima Nova Lt"/>
                          <a:cs typeface="Proxima Nova Lt"/>
                          <a:sym typeface="Proxima Nova Semibold"/>
                        </a:rPr>
                        <a:t>+ Consumables</a:t>
                      </a:r>
                      <a:endParaRPr kumimoji="0" sz="1400" b="0" i="0" u="none" strike="noStrike" kern="0" cap="none" spc="0" normalizeH="0" baseline="0">
                        <a:ln>
                          <a:noFill/>
                        </a:ln>
                        <a:solidFill>
                          <a:srgbClr val="476C96"/>
                        </a:solidFill>
                        <a:effectLst/>
                        <a:uLnTx/>
                        <a:uFillTx/>
                        <a:latin typeface="+mn-lt"/>
                        <a:ea typeface="Proxima Nova Lt"/>
                        <a:cs typeface="Proxima Nova Lt"/>
                        <a:sym typeface="Proxima Nova Semibold"/>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a:ln>
                            <a:noFill/>
                          </a:ln>
                          <a:solidFill>
                            <a:srgbClr val="476C96"/>
                          </a:solidFill>
                          <a:effectLst/>
                          <a:uLnTx/>
                          <a:uFillTx/>
                          <a:latin typeface="+mn-lt"/>
                          <a:ea typeface="Proxima Nova Rg"/>
                          <a:cs typeface="Proxima Nova Rg"/>
                          <a:sym typeface="Proxima Nova"/>
                        </a:rPr>
                        <a:t>Moderate</a:t>
                      </a:r>
                      <a:endParaRPr kumimoji="0" sz="1400" b="0" i="0" u="none" strike="noStrike" kern="0" cap="none" spc="0" normalizeH="0" baseline="0">
                        <a:ln>
                          <a:noFill/>
                        </a:ln>
                        <a:solidFill>
                          <a:srgbClr val="476C96"/>
                        </a:solidFill>
                        <a:effectLst/>
                        <a:uLnTx/>
                        <a:uFillTx/>
                        <a:latin typeface="+mn-lt"/>
                        <a:sym typeface="Arial"/>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842263">
                <a:tc>
                  <a:txBody>
                    <a:bodyPr/>
                    <a:lstStyle/>
                    <a:p>
                      <a:pPr marL="0" lvl="0" indent="0" algn="ctr" rtl="0">
                        <a:spcBef>
                          <a:spcPts val="0"/>
                        </a:spcBef>
                        <a:spcAft>
                          <a:spcPts val="0"/>
                        </a:spcAft>
                        <a:buClr>
                          <a:srgbClr val="000000"/>
                        </a:buClr>
                        <a:buSzPts val="1800"/>
                        <a:buFont typeface="Arial"/>
                        <a:buNone/>
                      </a:pPr>
                      <a:r>
                        <a:rPr lang="en-US" sz="1600" b="1" dirty="0">
                          <a:solidFill>
                            <a:schemeClr val="tx1"/>
                          </a:solidFill>
                          <a:latin typeface="+mn-lt"/>
                          <a:ea typeface="Proxima Nova Rg"/>
                          <a:cs typeface="Proxima Nova Rg"/>
                          <a:sym typeface="Proxima Nova"/>
                        </a:rPr>
                        <a:t>Oral Appliance</a:t>
                      </a:r>
                      <a:endParaRPr sz="1600" b="1" dirty="0">
                        <a:solidFill>
                          <a:schemeClr val="tx1"/>
                        </a:solidFill>
                        <a:latin typeface="+mn-lt"/>
                        <a:ea typeface="Proxima Nova Rg"/>
                        <a:cs typeface="Proxima Nova Rg"/>
                        <a:sym typeface="Proxima Nova"/>
                      </a:endParaRPr>
                    </a:p>
                    <a:p>
                      <a:pPr marL="0" lvl="0" indent="0" algn="ctr" rtl="0">
                        <a:spcBef>
                          <a:spcPts val="0"/>
                        </a:spcBef>
                        <a:spcAft>
                          <a:spcPts val="0"/>
                        </a:spcAft>
                        <a:buClr>
                          <a:srgbClr val="000000"/>
                        </a:buClr>
                        <a:buSzPts val="1800"/>
                        <a:buFont typeface="Arial"/>
                        <a:buNone/>
                      </a:pPr>
                      <a:r>
                        <a:rPr lang="en-US" sz="1600" b="1" dirty="0">
                          <a:solidFill>
                            <a:schemeClr val="tx1"/>
                          </a:solidFill>
                          <a:latin typeface="+mn-lt"/>
                          <a:ea typeface="Proxima Nova Rg"/>
                          <a:cs typeface="Proxima Nova Rg"/>
                          <a:sym typeface="Proxima Nova"/>
                        </a:rPr>
                        <a:t>Therapy (MAD)</a:t>
                      </a:r>
                    </a:p>
                    <a:p>
                      <a:pPr marL="0" lvl="0" indent="0" algn="ctr" rtl="0">
                        <a:spcBef>
                          <a:spcPts val="0"/>
                        </a:spcBef>
                        <a:spcAft>
                          <a:spcPts val="0"/>
                        </a:spcAft>
                        <a:buClr>
                          <a:srgbClr val="000000"/>
                        </a:buClr>
                        <a:buSzPts val="1800"/>
                        <a:buFont typeface="Arial"/>
                        <a:buNone/>
                      </a:pPr>
                      <a:r>
                        <a:rPr lang="en-US" sz="1000" b="0" dirty="0">
                          <a:solidFill>
                            <a:schemeClr val="tx1"/>
                          </a:solidFill>
                          <a:latin typeface="+mn-lt"/>
                          <a:ea typeface="Proxima Nova Rg"/>
                          <a:cs typeface="Proxima Nova Rg"/>
                          <a:sym typeface="Proxima Nova"/>
                        </a:rPr>
                        <a:t>(6%)</a:t>
                      </a:r>
                      <a:endParaRPr sz="1000" b="0" dirty="0">
                        <a:solidFill>
                          <a:schemeClr val="tx1"/>
                        </a:solidFill>
                        <a:latin typeface="+mn-lt"/>
                        <a:ea typeface="Proxima Nova Rg"/>
                        <a:cs typeface="Proxima Nova Rg"/>
                        <a:sym typeface="Proxima Nova"/>
                      </a:endParaRPr>
                    </a:p>
                  </a:txBody>
                  <a:tcPr marL="45692" marR="45692" marT="45705" marB="45705" anchor="ctr">
                    <a:lnL w="9525" cap="flat" cmpd="sng">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lvl="0" indent="0" algn="ctr" rtl="0">
                        <a:spcBef>
                          <a:spcPts val="0"/>
                        </a:spcBef>
                        <a:spcAft>
                          <a:spcPts val="0"/>
                        </a:spcAft>
                        <a:buNone/>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No</a:t>
                      </a:r>
                      <a:endParaRPr sz="1400" b="0">
                        <a:solidFill>
                          <a:srgbClr val="476C96"/>
                        </a:solidFill>
                        <a:latin typeface="+mn-lt"/>
                        <a:ea typeface="Helvetica Neue"/>
                        <a:cs typeface="Helvetica Neue"/>
                        <a:sym typeface="Helvetica Neue"/>
                      </a:endParaRPr>
                    </a:p>
                  </a:txBody>
                  <a:tcPr marL="45692" marR="45692" marT="45705" marB="45705" anchor="ctr">
                    <a:lnL w="9525" cap="flat" cmpd="sng">
                      <a:noFill/>
                      <a:prstDash val="solid"/>
                      <a:round/>
                      <a:headEnd type="none" w="sm" len="sm"/>
                      <a:tailEnd type="none" w="sm" len="sm"/>
                    </a:lnL>
                    <a:lnR w="12700" cmpd="sng">
                      <a:no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Lifetime</a:t>
                      </a:r>
                    </a:p>
                  </a:txBody>
                  <a:tcPr marL="45692" marR="45692" marT="45705" marB="45705" anchor="ctr">
                    <a:lnL w="12700" cmpd="sng">
                      <a:noFill/>
                      <a:prstDash val="solid"/>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Only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During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Use</a:t>
                      </a: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dirty="0">
                          <a:ln>
                            <a:noFill/>
                          </a:ln>
                          <a:solidFill>
                            <a:srgbClr val="476C96"/>
                          </a:solidFill>
                          <a:effectLst/>
                          <a:uLnTx/>
                          <a:uFillTx/>
                          <a:latin typeface="+mn-lt"/>
                          <a:ea typeface="Proxima Nova Lt"/>
                          <a:cs typeface="Proxima Nova Lt"/>
                          <a:sym typeface="Proxima Nova Semibold"/>
                        </a:rPr>
                        <a:t>$2,500 - $15,000</a:t>
                      </a:r>
                      <a:endParaRPr kumimoji="0" sz="1400" b="0" i="0" u="none" strike="noStrike" kern="0" cap="none" spc="0" normalizeH="0" baseline="0" dirty="0">
                        <a:ln>
                          <a:noFill/>
                        </a:ln>
                        <a:solidFill>
                          <a:srgbClr val="476C96"/>
                        </a:solidFill>
                        <a:effectLst/>
                        <a:uLnTx/>
                        <a:uFillTx/>
                        <a:latin typeface="+mn-lt"/>
                        <a:ea typeface="Proxima Nova Lt"/>
                        <a:cs typeface="Proxima Nova Lt"/>
                        <a:sym typeface="Proxima Nova Semibold"/>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dirty="0">
                          <a:ln>
                            <a:noFill/>
                          </a:ln>
                          <a:solidFill>
                            <a:srgbClr val="476C96"/>
                          </a:solidFill>
                          <a:effectLst/>
                          <a:uLnTx/>
                          <a:uFillTx/>
                          <a:latin typeface="+mn-lt"/>
                          <a:ea typeface="Proxima Nova Rg"/>
                          <a:cs typeface="Proxima Nova Rg"/>
                          <a:sym typeface="Proxima Nova"/>
                        </a:rPr>
                        <a:t>Moderate</a:t>
                      </a:r>
                      <a:endParaRPr kumimoji="0" sz="1400" b="0" i="0" u="none" strike="noStrike" kern="0" cap="none" spc="0" normalizeH="0" baseline="0" dirty="0">
                        <a:ln>
                          <a:noFill/>
                        </a:ln>
                        <a:solidFill>
                          <a:srgbClr val="476C96"/>
                        </a:solidFill>
                        <a:effectLst/>
                        <a:uLnTx/>
                        <a:uFillTx/>
                        <a:latin typeface="+mn-lt"/>
                        <a:sym typeface="Arial"/>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842263">
                <a:tc>
                  <a:txBody>
                    <a:bodyPr/>
                    <a:lstStyle/>
                    <a:p>
                      <a:pPr marL="0" lvl="0" indent="0" algn="ctr" rtl="0">
                        <a:spcBef>
                          <a:spcPts val="0"/>
                        </a:spcBef>
                        <a:spcAft>
                          <a:spcPts val="0"/>
                        </a:spcAft>
                        <a:buNone/>
                      </a:pPr>
                      <a:r>
                        <a:rPr lang="en-US" sz="1800" b="1" dirty="0">
                          <a:solidFill>
                            <a:schemeClr val="tx1"/>
                          </a:solidFill>
                          <a:latin typeface="+mn-lt"/>
                          <a:ea typeface="Proxima Nova Rg"/>
                          <a:cs typeface="Proxima Nova Rg"/>
                          <a:sym typeface="Proxima Nova"/>
                        </a:rPr>
                        <a:t>Inspire Medical®</a:t>
                      </a:r>
                    </a:p>
                    <a:p>
                      <a:pPr marL="0" lvl="0" indent="0" algn="ctr" rtl="0">
                        <a:spcBef>
                          <a:spcPts val="0"/>
                        </a:spcBef>
                        <a:spcAft>
                          <a:spcPts val="0"/>
                        </a:spcAft>
                        <a:buNone/>
                      </a:pPr>
                      <a:r>
                        <a:rPr lang="en-US" sz="1000" b="0" dirty="0">
                          <a:solidFill>
                            <a:schemeClr val="tx1"/>
                          </a:solidFill>
                          <a:latin typeface="+mn-lt"/>
                          <a:ea typeface="Proxima Nova Rg"/>
                          <a:cs typeface="Proxima Nova Rg"/>
                          <a:sym typeface="Proxima Nova"/>
                        </a:rPr>
                        <a:t>(&lt;2%)</a:t>
                      </a:r>
                      <a:endParaRPr sz="1000" b="0" dirty="0">
                        <a:solidFill>
                          <a:schemeClr val="tx1"/>
                        </a:solidFill>
                        <a:latin typeface="+mn-lt"/>
                        <a:ea typeface="Proxima Nova Rg"/>
                        <a:cs typeface="Proxima Nova Rg"/>
                        <a:sym typeface="Proxima Nova"/>
                      </a:endParaRPr>
                    </a:p>
                  </a:txBody>
                  <a:tcPr marL="45692" marR="45692" marT="45705" marB="45705" anchor="ctr">
                    <a:lnL w="9525" cap="flat" cmpd="sng">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40000"/>
                        <a:lumOff val="60000"/>
                      </a:schemeClr>
                    </a:solidFill>
                  </a:tcPr>
                </a:tc>
                <a:tc>
                  <a:txBody>
                    <a:bodyPr/>
                    <a:lstStyle/>
                    <a:p>
                      <a:pPr marL="0" lvl="0" indent="0" algn="ctr" rtl="0">
                        <a:spcBef>
                          <a:spcPts val="0"/>
                        </a:spcBef>
                        <a:spcAft>
                          <a:spcPts val="0"/>
                        </a:spcAft>
                        <a:buNone/>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No</a:t>
                      </a:r>
                      <a:endParaRPr sz="1400" b="0">
                        <a:solidFill>
                          <a:srgbClr val="476C96"/>
                        </a:solidFill>
                        <a:latin typeface="+mn-lt"/>
                        <a:ea typeface="Helvetica Neue"/>
                        <a:cs typeface="Helvetica Neue"/>
                        <a:sym typeface="Helvetica Neue"/>
                      </a:endParaRPr>
                    </a:p>
                  </a:txBody>
                  <a:tcPr marL="45692" marR="45692" marT="45705" marB="45705" anchor="ctr">
                    <a:lnL w="9525" cap="flat" cmpd="sng">
                      <a:noFill/>
                      <a:prstDash val="solid"/>
                      <a:round/>
                      <a:headEnd type="none" w="sm" len="sm"/>
                      <a:tailEnd type="none" w="sm" len="sm"/>
                    </a:lnL>
                    <a:lnR w="12700" cmpd="sng">
                      <a:no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Lifetime</a:t>
                      </a:r>
                    </a:p>
                  </a:txBody>
                  <a:tcPr marL="45692" marR="45692" marT="45705" marB="45705" anchor="ctr">
                    <a:lnL w="12700" cmpd="sng">
                      <a:noFill/>
                      <a:prstDash val="solid"/>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Only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During </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Use</a:t>
                      </a: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dirty="0">
                          <a:ln>
                            <a:noFill/>
                          </a:ln>
                          <a:solidFill>
                            <a:srgbClr val="476C96"/>
                          </a:solidFill>
                          <a:effectLst/>
                          <a:uLnTx/>
                          <a:uFillTx/>
                          <a:latin typeface="+mn-lt"/>
                          <a:ea typeface="Proxima Nova Lt"/>
                          <a:cs typeface="Proxima Nova Lt"/>
                          <a:sym typeface="Proxima Nova Semibold"/>
                        </a:rPr>
                        <a:t>$35,000 - $45,000</a:t>
                      </a:r>
                      <a:endParaRPr kumimoji="0" sz="1400" b="0" i="0" u="none" strike="noStrike" kern="0" cap="none" spc="0" normalizeH="0" baseline="0" dirty="0">
                        <a:ln>
                          <a:noFill/>
                        </a:ln>
                        <a:solidFill>
                          <a:srgbClr val="476C96"/>
                        </a:solidFill>
                        <a:effectLst/>
                        <a:uLnTx/>
                        <a:uFillTx/>
                        <a:latin typeface="+mn-lt"/>
                        <a:ea typeface="Proxima Nova Lt"/>
                        <a:cs typeface="Proxima Nova Lt"/>
                        <a:sym typeface="Proxima Nova Semibold"/>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a:ln>
                            <a:noFill/>
                          </a:ln>
                          <a:solidFill>
                            <a:srgbClr val="476C96"/>
                          </a:solidFill>
                          <a:effectLst/>
                          <a:uLnTx/>
                          <a:uFillTx/>
                          <a:latin typeface="+mn-lt"/>
                          <a:ea typeface="Proxima Nova Rg"/>
                          <a:cs typeface="Proxima Nova Rg"/>
                          <a:sym typeface="Proxima Nova"/>
                        </a:rPr>
                        <a:t>Major</a:t>
                      </a:r>
                      <a:endParaRPr kumimoji="0" sz="1400" b="0" i="0" u="none" strike="noStrike" kern="0" cap="none" spc="0" normalizeH="0" baseline="0">
                        <a:ln>
                          <a:noFill/>
                        </a:ln>
                        <a:solidFill>
                          <a:srgbClr val="476C96"/>
                        </a:solidFill>
                        <a:effectLst/>
                        <a:uLnTx/>
                        <a:uFillTx/>
                        <a:latin typeface="+mn-lt"/>
                        <a:sym typeface="Arial"/>
                      </a:endParaRPr>
                    </a:p>
                  </a:txBody>
                  <a:tcPr marL="45692" marR="45692" marT="45705" marB="45705" anchor="ctr">
                    <a:lnL w="9525" cap="flat" cmpd="sng" algn="ctr">
                      <a:noFill/>
                      <a:prstDash val="solid"/>
                      <a:round/>
                      <a:headEnd type="none" w="sm" len="sm"/>
                      <a:tailEnd type="none" w="sm" len="sm"/>
                    </a:lnL>
                    <a:lnR w="9525" cap="flat" cmpd="sng">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842263">
                <a:tc>
                  <a:txBody>
                    <a:bodyPr/>
                    <a:lstStyle/>
                    <a:p>
                      <a:pPr marL="0" lvl="0" indent="0" algn="ctr" rtl="0">
                        <a:spcBef>
                          <a:spcPts val="0"/>
                        </a:spcBef>
                        <a:spcAft>
                          <a:spcPts val="0"/>
                        </a:spcAft>
                        <a:buClr>
                          <a:srgbClr val="000000"/>
                        </a:buClr>
                        <a:buSzPts val="1600"/>
                        <a:buFont typeface="Arial"/>
                        <a:buNone/>
                      </a:pPr>
                      <a:r>
                        <a:rPr lang="en-US" sz="1800" b="1" dirty="0">
                          <a:solidFill>
                            <a:schemeClr val="tx1"/>
                          </a:solidFill>
                          <a:latin typeface="+mn-lt"/>
                          <a:ea typeface="Proxima Nova Rg"/>
                          <a:cs typeface="Proxima Nova Rg"/>
                          <a:sym typeface="Proxima Nova"/>
                        </a:rPr>
                        <a:t>Surgical</a:t>
                      </a:r>
                      <a:endParaRPr lang="en-US" sz="900" b="1" dirty="0">
                        <a:solidFill>
                          <a:schemeClr val="tx1"/>
                        </a:solidFill>
                        <a:latin typeface="+mn-lt"/>
                        <a:ea typeface="Proxima Nova Rg"/>
                        <a:cs typeface="Proxima Nova Rg"/>
                        <a:sym typeface="Proxima Nova"/>
                      </a:endParaRPr>
                    </a:p>
                    <a:p>
                      <a:pPr marL="0" lvl="0" indent="0" algn="ctr" rtl="0">
                        <a:spcBef>
                          <a:spcPts val="0"/>
                        </a:spcBef>
                        <a:spcAft>
                          <a:spcPts val="0"/>
                        </a:spcAft>
                        <a:buClr>
                          <a:srgbClr val="000000"/>
                        </a:buClr>
                        <a:buSzPts val="1600"/>
                        <a:buFont typeface="Arial"/>
                        <a:buNone/>
                      </a:pPr>
                      <a:r>
                        <a:rPr lang="en-US" sz="1000" b="0" dirty="0">
                          <a:solidFill>
                            <a:schemeClr val="tx1"/>
                          </a:solidFill>
                          <a:latin typeface="+mn-lt"/>
                          <a:ea typeface="Proxima Nova Rg"/>
                          <a:cs typeface="Proxima Nova Rg"/>
                          <a:sym typeface="Proxima Nova"/>
                        </a:rPr>
                        <a:t>(&lt;1%)</a:t>
                      </a:r>
                      <a:endParaRPr sz="1000" b="0" dirty="0">
                        <a:solidFill>
                          <a:schemeClr val="tx1"/>
                        </a:solidFill>
                        <a:latin typeface="+mn-lt"/>
                        <a:ea typeface="Proxima Nova Rg"/>
                        <a:cs typeface="Proxima Nova Rg"/>
                        <a:sym typeface="Proxima Nova"/>
                      </a:endParaRPr>
                    </a:p>
                  </a:txBody>
                  <a:tcPr marL="45692" marR="45692" marT="45705" marB="45705" anchor="ctr">
                    <a:lnL w="9525" cap="flat" cmpd="sng">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40000"/>
                        <a:lumOff val="60000"/>
                      </a:schemeClr>
                    </a:solidFill>
                  </a:tcPr>
                </a:tc>
                <a:tc>
                  <a:txBody>
                    <a:bodyPr/>
                    <a:lstStyle/>
                    <a:p>
                      <a:pPr marL="0" lvl="0" indent="0" algn="ctr" rtl="0">
                        <a:spcBef>
                          <a:spcPts val="0"/>
                        </a:spcBef>
                        <a:spcAft>
                          <a:spcPts val="0"/>
                        </a:spcAft>
                        <a:buNone/>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No</a:t>
                      </a:r>
                      <a:endParaRPr sz="1400" b="0">
                        <a:solidFill>
                          <a:srgbClr val="476C96"/>
                        </a:solidFill>
                        <a:latin typeface="+mn-lt"/>
                        <a:ea typeface="Helvetica Neue"/>
                        <a:cs typeface="Helvetica Neue"/>
                        <a:sym typeface="Helvetica Neue"/>
                      </a:endParaRPr>
                    </a:p>
                  </a:txBody>
                  <a:tcPr marL="45692" marR="45692" marT="45705" marB="45705" anchor="ctr">
                    <a:lnL w="9525" cap="flat" cmpd="sng" algn="ctr">
                      <a:noFill/>
                      <a:prstDash val="solid"/>
                      <a:round/>
                      <a:headEnd type="none" w="sm" len="sm"/>
                      <a:tailEnd type="none" w="sm" len="sm"/>
                    </a:lnL>
                    <a:lnR w="12700" cmpd="sng">
                      <a:no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a:ln>
                            <a:noFill/>
                          </a:ln>
                          <a:solidFill>
                            <a:srgbClr val="476C96"/>
                          </a:solidFill>
                          <a:effectLst/>
                          <a:uLnTx/>
                          <a:uFillTx/>
                          <a:latin typeface="+mn-lt"/>
                          <a:ea typeface="Proxima Nova Rg"/>
                          <a:cs typeface="Proxima Nova Rg"/>
                          <a:sym typeface="Proxima Nova"/>
                        </a:rPr>
                        <a:t>Surgery + Healing Time</a:t>
                      </a:r>
                      <a:endParaRPr kumimoji="0" sz="1400" b="0" i="0" u="none" strike="noStrike" kern="0" cap="none" spc="0" normalizeH="0" baseline="0">
                        <a:ln>
                          <a:noFill/>
                        </a:ln>
                        <a:solidFill>
                          <a:srgbClr val="476C96"/>
                        </a:solidFill>
                        <a:effectLst/>
                        <a:uLnTx/>
                        <a:uFillTx/>
                        <a:latin typeface="+mn-lt"/>
                        <a:sym typeface="Arial"/>
                      </a:endParaRPr>
                    </a:p>
                  </a:txBody>
                  <a:tcPr marL="45692" marR="45692" marT="45705" marB="45705" anchor="ctr">
                    <a:lnL w="12700" cmpd="sng">
                      <a:noFill/>
                      <a:prstDash val="solid"/>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476C96"/>
                          </a:solidFill>
                          <a:effectLst/>
                          <a:uLnTx/>
                          <a:uFillTx/>
                          <a:latin typeface="+mn-lt"/>
                          <a:ea typeface="Helvetica Neue"/>
                          <a:cs typeface="Helvetica Neue"/>
                          <a:sym typeface="Helvetica Neue"/>
                        </a:rPr>
                        <a:t>Potentially Lifetime</a:t>
                      </a:r>
                    </a:p>
                    <a:p>
                      <a:pPr marL="0" lvl="0" indent="0" algn="ctr" rtl="0">
                        <a:spcBef>
                          <a:spcPts val="0"/>
                        </a:spcBef>
                        <a:spcAft>
                          <a:spcPts val="0"/>
                        </a:spcAft>
                        <a:buNone/>
                      </a:pPr>
                      <a:endParaRPr sz="1400" b="0">
                        <a:solidFill>
                          <a:schemeClr val="lt1"/>
                        </a:solidFill>
                        <a:latin typeface="+mn-lt"/>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a:ln>
                            <a:noFill/>
                          </a:ln>
                          <a:solidFill>
                            <a:srgbClr val="476C96"/>
                          </a:solidFill>
                          <a:effectLst/>
                          <a:uLnTx/>
                          <a:uFillTx/>
                          <a:latin typeface="+mn-lt"/>
                          <a:ea typeface="Proxima Nova Lt"/>
                          <a:cs typeface="Proxima Nova Lt"/>
                          <a:sym typeface="Proxima Nova Semibold"/>
                        </a:rPr>
                        <a:t>$10K - $70K</a:t>
                      </a:r>
                      <a:endParaRPr kumimoji="0" sz="1400" b="0" i="0" u="none" strike="noStrike" kern="0" cap="none" spc="0" normalizeH="0" baseline="0">
                        <a:ln>
                          <a:noFill/>
                        </a:ln>
                        <a:solidFill>
                          <a:srgbClr val="476C96"/>
                        </a:solidFill>
                        <a:effectLst/>
                        <a:uLnTx/>
                        <a:uFillTx/>
                        <a:latin typeface="+mn-lt"/>
                        <a:ea typeface="Proxima Nova Lt"/>
                        <a:cs typeface="Proxima Nova Lt"/>
                        <a:sym typeface="Proxima Nova Semibold"/>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ctr" rtl="0">
                        <a:spcBef>
                          <a:spcPts val="0"/>
                        </a:spcBef>
                        <a:spcAft>
                          <a:spcPts val="0"/>
                        </a:spcAft>
                        <a:buNone/>
                      </a:pPr>
                      <a:r>
                        <a:rPr kumimoji="0" lang="en-US" sz="1400" b="0" i="0" u="none" strike="noStrike" kern="0" cap="none" spc="0" normalizeH="0" baseline="0" dirty="0">
                          <a:ln>
                            <a:noFill/>
                          </a:ln>
                          <a:solidFill>
                            <a:srgbClr val="476C96"/>
                          </a:solidFill>
                          <a:effectLst/>
                          <a:uLnTx/>
                          <a:uFillTx/>
                          <a:latin typeface="+mn-lt"/>
                          <a:ea typeface="Proxima Nova Rg"/>
                          <a:cs typeface="Proxima Nova Rg"/>
                          <a:sym typeface="Proxima Nova"/>
                        </a:rPr>
                        <a:t>Major</a:t>
                      </a:r>
                      <a:endParaRPr kumimoji="0" sz="1400" b="0" i="0" u="none" strike="noStrike" kern="0" cap="none" spc="0" normalizeH="0" baseline="0" dirty="0">
                        <a:ln>
                          <a:noFill/>
                        </a:ln>
                        <a:solidFill>
                          <a:srgbClr val="476C96"/>
                        </a:solidFill>
                        <a:effectLst/>
                        <a:uLnTx/>
                        <a:uFillTx/>
                        <a:latin typeface="+mn-lt"/>
                        <a:sym typeface="Arial"/>
                      </a:endParaRPr>
                    </a:p>
                  </a:txBody>
                  <a:tcPr marL="45692" marR="45692" marT="45705" marB="45705" anchor="ctr">
                    <a:lnL w="9525" cap="flat" cmpd="sng" algn="ctr">
                      <a:noFill/>
                      <a:prstDash val="solid"/>
                      <a:round/>
                      <a:headEnd type="none" w="sm" len="sm"/>
                      <a:tailEnd type="none" w="sm" len="sm"/>
                    </a:lnL>
                    <a:lnR w="9525" cap="flat" cmpd="sng" algn="ctr">
                      <a:noFill/>
                      <a:prstDash val="solid"/>
                      <a:round/>
                      <a:headEnd type="none" w="sm" len="sm"/>
                      <a:tailEnd type="none" w="sm" len="sm"/>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
        <p:nvSpPr>
          <p:cNvPr id="3" name="Google Shape;604;g11858f24244_0_50">
            <a:extLst>
              <a:ext uri="{FF2B5EF4-FFF2-40B4-BE49-F238E27FC236}">
                <a16:creationId xmlns:a16="http://schemas.microsoft.com/office/drawing/2014/main" id="{17FF76C9-0ED7-A5A8-8CE3-2CB33C158979}"/>
              </a:ext>
            </a:extLst>
          </p:cNvPr>
          <p:cNvSpPr txBox="1"/>
          <p:nvPr/>
        </p:nvSpPr>
        <p:spPr>
          <a:xfrm>
            <a:off x="635268" y="353874"/>
            <a:ext cx="5835631" cy="557067"/>
          </a:xfrm>
          <a:prstGeom prst="rect">
            <a:avLst/>
          </a:prstGeom>
          <a:noFill/>
          <a:ln>
            <a:noFill/>
          </a:ln>
        </p:spPr>
        <p:txBody>
          <a:bodyPr spcFirstLastPara="1" lIns="91402" tIns="45682" rIns="91402" bIns="45682" anchor="ctr"/>
          <a:lstStyle/>
          <a:p>
            <a:pPr defTabSz="914126" eaLnBrk="0" fontAlgn="base" hangingPunct="0">
              <a:lnSpc>
                <a:spcPct val="120000"/>
              </a:lnSpc>
              <a:spcBef>
                <a:spcPct val="0"/>
              </a:spcBef>
              <a:spcAft>
                <a:spcPct val="0"/>
              </a:spcAft>
              <a:buClr>
                <a:srgbClr val="00416B"/>
              </a:buClr>
              <a:buSzPts val="5600"/>
              <a:defRPr/>
            </a:pPr>
            <a:r>
              <a:rPr lang="en-US" sz="3199" dirty="0">
                <a:solidFill>
                  <a:srgbClr val="1A3F6F"/>
                </a:solidFill>
                <a:latin typeface="Nunito Sans Black" pitchFamily="2" charset="0"/>
                <a:ea typeface="Helvetica Neue"/>
                <a:cs typeface="Helvetica Neue"/>
                <a:sym typeface="Helvetica Neue"/>
              </a:rPr>
              <a:t>OSA Treatment Landscape</a:t>
            </a:r>
            <a:endParaRPr sz="3199" dirty="0">
              <a:solidFill>
                <a:srgbClr val="1A3F6F"/>
              </a:solidFill>
              <a:latin typeface="Nunito Sans Black" pitchFamily="2" charset="0"/>
              <a:ea typeface="Helvetica Neue"/>
              <a:cs typeface="Helvetica Neue"/>
              <a:sym typeface="Helvetica Neue"/>
            </a:endParaRPr>
          </a:p>
        </p:txBody>
      </p:sp>
      <p:pic>
        <p:nvPicPr>
          <p:cNvPr id="5" name="Google Shape;605;g11858f24244_0_50">
            <a:extLst>
              <a:ext uri="{FF2B5EF4-FFF2-40B4-BE49-F238E27FC236}">
                <a16:creationId xmlns:a16="http://schemas.microsoft.com/office/drawing/2014/main" id="{B18EAA01-5AB8-84D7-B3A9-C2FB8CA76810}"/>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88688" y="2261207"/>
            <a:ext cx="949078" cy="287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Google Shape;696;g11858f24244_0_50">
            <a:extLst>
              <a:ext uri="{FF2B5EF4-FFF2-40B4-BE49-F238E27FC236}">
                <a16:creationId xmlns:a16="http://schemas.microsoft.com/office/drawing/2014/main" id="{F82F962A-A778-E74C-1CE5-91A620645BE0}"/>
              </a:ext>
            </a:extLst>
          </p:cNvPr>
          <p:cNvSpPr txBox="1">
            <a:spLocks noChangeArrowheads="1"/>
          </p:cNvSpPr>
          <p:nvPr/>
        </p:nvSpPr>
        <p:spPr bwMode="auto">
          <a:xfrm rot="-5400000">
            <a:off x="-993517" y="3190504"/>
            <a:ext cx="2736137" cy="1333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126" eaLnBrk="0" fontAlgn="base" hangingPunct="0">
              <a:lnSpc>
                <a:spcPct val="100000"/>
              </a:lnSpc>
              <a:spcBef>
                <a:spcPct val="0"/>
              </a:spcBef>
              <a:spcAft>
                <a:spcPct val="0"/>
              </a:spcAft>
              <a:buClr>
                <a:srgbClr val="000000"/>
              </a:buClr>
              <a:buSzPts val="2000"/>
              <a:buNone/>
              <a:defRPr/>
            </a:pPr>
            <a:r>
              <a:rPr lang="en-US" altLang="en-US" sz="1400">
                <a:solidFill>
                  <a:srgbClr val="44546A"/>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rPr>
              <a:t>(Non-Invasive)</a:t>
            </a:r>
            <a:endParaRPr lang="en-US" altLang="en-US" sz="2399">
              <a:solidFill>
                <a:srgbClr val="44546A"/>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endParaRPr>
          </a:p>
        </p:txBody>
      </p:sp>
      <p:pic>
        <p:nvPicPr>
          <p:cNvPr id="8" name="Graphic 7">
            <a:extLst>
              <a:ext uri="{FF2B5EF4-FFF2-40B4-BE49-F238E27FC236}">
                <a16:creationId xmlns:a16="http://schemas.microsoft.com/office/drawing/2014/main" id="{9630A526-2893-0528-105F-3CD17E0D7D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80481" y="390633"/>
            <a:ext cx="1683464" cy="483548"/>
          </a:xfrm>
          <a:prstGeom prst="rect">
            <a:avLst/>
          </a:prstGeom>
        </p:spPr>
      </p:pic>
      <p:sp>
        <p:nvSpPr>
          <p:cNvPr id="9" name="Google Shape;696;g11858f24244_0_50">
            <a:extLst>
              <a:ext uri="{FF2B5EF4-FFF2-40B4-BE49-F238E27FC236}">
                <a16:creationId xmlns:a16="http://schemas.microsoft.com/office/drawing/2014/main" id="{416CC345-A97D-EB62-57C5-7A0AED1B8FE0}"/>
              </a:ext>
            </a:extLst>
          </p:cNvPr>
          <p:cNvSpPr txBox="1">
            <a:spLocks noChangeArrowheads="1"/>
          </p:cNvSpPr>
          <p:nvPr/>
        </p:nvSpPr>
        <p:spPr bwMode="auto">
          <a:xfrm rot="-5400000">
            <a:off x="-993517" y="5299310"/>
            <a:ext cx="2736137" cy="1333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126" eaLnBrk="0" fontAlgn="base" hangingPunct="0">
              <a:lnSpc>
                <a:spcPct val="100000"/>
              </a:lnSpc>
              <a:spcBef>
                <a:spcPct val="0"/>
              </a:spcBef>
              <a:spcAft>
                <a:spcPct val="0"/>
              </a:spcAft>
              <a:buClr>
                <a:srgbClr val="000000"/>
              </a:buClr>
              <a:buSzPts val="2000"/>
              <a:buNone/>
              <a:defRPr/>
            </a:pPr>
            <a:r>
              <a:rPr lang="en-US" altLang="en-US" sz="1400" dirty="0">
                <a:solidFill>
                  <a:srgbClr val="4472C4"/>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rPr>
              <a:t>(I</a:t>
            </a:r>
            <a:r>
              <a:rPr lang="en-US" altLang="en-US" sz="1400" dirty="0" err="1">
                <a:solidFill>
                  <a:srgbClr val="4472C4"/>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rPr>
              <a:t>nvasive</a:t>
            </a:r>
            <a:r>
              <a:rPr lang="en-US" altLang="en-US" sz="1400" dirty="0">
                <a:solidFill>
                  <a:srgbClr val="4472C4"/>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rPr>
              <a:t>)</a:t>
            </a:r>
            <a:endParaRPr lang="en-US" altLang="en-US" sz="2399" dirty="0">
              <a:solidFill>
                <a:srgbClr val="4472C4"/>
              </a:solidFill>
              <a:latin typeface="Nunito Sans Black" pitchFamily="2" charset="0"/>
              <a:ea typeface="Helvetica Neue" panose="02000503000000020004" pitchFamily="2" charset="0"/>
              <a:cs typeface="Helvetica Neue" panose="02000503000000020004" pitchFamily="2" charset="0"/>
              <a:sym typeface="Helvetica Neue" panose="02000503000000020004" pitchFamily="2" charset="0"/>
            </a:endParaRPr>
          </a:p>
        </p:txBody>
      </p:sp>
    </p:spTree>
    <p:extLst>
      <p:ext uri="{BB962C8B-B14F-4D97-AF65-F5344CB8AC3E}">
        <p14:creationId xmlns:p14="http://schemas.microsoft.com/office/powerpoint/2010/main" val="1706940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67FFB5-84DF-AE8F-210D-2F6C348DF3E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8319CE-DB2B-37DB-860D-2C23B15D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93"/>
            <a:ext cx="12188825" cy="6856214"/>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126">
              <a:defRPr/>
            </a:pPr>
            <a:endParaRPr lang="en-US" sz="1799">
              <a:solidFill>
                <a:prstClr val="white"/>
              </a:solidFill>
              <a:latin typeface="Calibri" panose="020F0502020204030204"/>
            </a:endParaRPr>
          </a:p>
        </p:txBody>
      </p:sp>
      <p:sp>
        <p:nvSpPr>
          <p:cNvPr id="12" name="Rectangle 11">
            <a:extLst>
              <a:ext uri="{FF2B5EF4-FFF2-40B4-BE49-F238E27FC236}">
                <a16:creationId xmlns:a16="http://schemas.microsoft.com/office/drawing/2014/main" id="{A895B20D-3140-138F-CBC6-00F717AA1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893"/>
            <a:ext cx="12188823" cy="157554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126">
              <a:defRPr/>
            </a:pPr>
            <a:endParaRPr lang="en-US" sz="1799">
              <a:solidFill>
                <a:prstClr val="white"/>
              </a:solidFill>
              <a:latin typeface="Calibri" panose="020F0502020204030204"/>
            </a:endParaRPr>
          </a:p>
        </p:txBody>
      </p:sp>
      <p:sp>
        <p:nvSpPr>
          <p:cNvPr id="14" name="Rectangle 13">
            <a:extLst>
              <a:ext uri="{FF2B5EF4-FFF2-40B4-BE49-F238E27FC236}">
                <a16:creationId xmlns:a16="http://schemas.microsoft.com/office/drawing/2014/main" id="{17B88D7E-DC6C-8A65-1AD9-10E13A24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3"/>
            <a:ext cx="8126739" cy="157505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126">
              <a:defRPr/>
            </a:pPr>
            <a:endParaRPr lang="en-US" sz="1799">
              <a:solidFill>
                <a:prstClr val="white"/>
              </a:solidFill>
              <a:latin typeface="Calibri" panose="020F0502020204030204"/>
            </a:endParaRPr>
          </a:p>
        </p:txBody>
      </p:sp>
      <p:sp>
        <p:nvSpPr>
          <p:cNvPr id="16" name="Rectangle 15">
            <a:extLst>
              <a:ext uri="{FF2B5EF4-FFF2-40B4-BE49-F238E27FC236}">
                <a16:creationId xmlns:a16="http://schemas.microsoft.com/office/drawing/2014/main" id="{F11392BC-5A04-E81D-6F4C-F68C3936E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892"/>
            <a:ext cx="12188827" cy="157390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126">
              <a:defRPr/>
            </a:pPr>
            <a:endParaRPr lang="en-US" sz="1799">
              <a:solidFill>
                <a:prstClr val="white"/>
              </a:solidFill>
              <a:latin typeface="Calibri" panose="020F0502020204030204"/>
            </a:endParaRPr>
          </a:p>
        </p:txBody>
      </p:sp>
      <p:pic>
        <p:nvPicPr>
          <p:cNvPr id="6" name="Google Shape;413;p1">
            <a:extLst>
              <a:ext uri="{FF2B5EF4-FFF2-40B4-BE49-F238E27FC236}">
                <a16:creationId xmlns:a16="http://schemas.microsoft.com/office/drawing/2014/main" id="{F4A17ABE-A4C5-C8C9-56BE-916D7CAB7DB2}"/>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9325978" y="440326"/>
            <a:ext cx="1963527" cy="542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a:extLst>
              <a:ext uri="{FF2B5EF4-FFF2-40B4-BE49-F238E27FC236}">
                <a16:creationId xmlns:a16="http://schemas.microsoft.com/office/drawing/2014/main" id="{31CD2EB9-EA16-F4A1-1A1A-EADA471AF846}"/>
              </a:ext>
            </a:extLst>
          </p:cNvPr>
          <p:cNvSpPr txBox="1">
            <a:spLocks noChangeArrowheads="1"/>
          </p:cNvSpPr>
          <p:nvPr/>
        </p:nvSpPr>
        <p:spPr>
          <a:xfrm>
            <a:off x="699531" y="2231419"/>
            <a:ext cx="5114963" cy="3902863"/>
          </a:xfrm>
          <a:prstGeom prst="rect">
            <a:avLst/>
          </a:prstGeom>
        </p:spPr>
        <p:txBody>
          <a:bodyPr vert="horz" lIns="91416" tIns="45708" rIns="91416" bIns="45708"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defTabSz="914126">
              <a:spcAft>
                <a:spcPts val="2399"/>
              </a:spcAft>
              <a:defRPr/>
            </a:pPr>
            <a:r>
              <a:rPr lang="en-US" altLang="en-US" sz="2399" dirty="0">
                <a:solidFill>
                  <a:srgbClr val="4472C4">
                    <a:lumMod val="75000"/>
                  </a:srgbClr>
                </a:solidFill>
                <a:latin typeface="Calibri" panose="020F0502020204030204"/>
              </a:rPr>
              <a:t>Over 60 Published Studies in Peer Reviewed Medical and Dental Journals</a:t>
            </a:r>
          </a:p>
          <a:p>
            <a:pPr defTabSz="914126">
              <a:spcAft>
                <a:spcPts val="2399"/>
              </a:spcAft>
              <a:defRPr/>
            </a:pPr>
            <a:r>
              <a:rPr lang="en-US" altLang="en-US" sz="2399" b="1" dirty="0">
                <a:solidFill>
                  <a:srgbClr val="4472C4">
                    <a:lumMod val="75000"/>
                  </a:srgbClr>
                </a:solidFill>
                <a:latin typeface="Calibri" panose="020F0502020204030204"/>
              </a:rPr>
              <a:t>Up to 30% of Vivos patients complete treatment with no OSA</a:t>
            </a:r>
            <a:endParaRPr lang="en-US" altLang="en-US" sz="2399" b="1" dirty="0">
              <a:solidFill>
                <a:srgbClr val="4472C4">
                  <a:lumMod val="75000"/>
                </a:srgbClr>
              </a:solidFill>
              <a:latin typeface="Calibri" panose="020F0502020204030204"/>
              <a:ea typeface="Calibri" panose="020F0502020204030204" pitchFamily="34" charset="0"/>
              <a:cs typeface="Calibri" panose="020F0502020204030204" pitchFamily="34" charset="0"/>
            </a:endParaRPr>
          </a:p>
          <a:p>
            <a:pPr defTabSz="914126">
              <a:spcAft>
                <a:spcPts val="2399"/>
              </a:spcAft>
              <a:defRPr/>
            </a:pPr>
            <a:r>
              <a:rPr lang="en-US" altLang="en-US" sz="2399" dirty="0">
                <a:solidFill>
                  <a:srgbClr val="4472C4">
                    <a:lumMod val="75000"/>
                  </a:srgbClr>
                </a:solidFill>
                <a:latin typeface="Calibri" panose="020F0502020204030204"/>
              </a:rPr>
              <a:t>80% of Vivos patients get at least 50% better (deemed a clinical success)</a:t>
            </a:r>
          </a:p>
          <a:p>
            <a:pPr defTabSz="914126">
              <a:spcAft>
                <a:spcPts val="2399"/>
              </a:spcAft>
              <a:defRPr/>
            </a:pPr>
            <a:r>
              <a:rPr lang="en-US" altLang="en-US" sz="2399" b="1" dirty="0">
                <a:solidFill>
                  <a:srgbClr val="4472C4">
                    <a:lumMod val="75000"/>
                  </a:srgbClr>
                </a:solidFill>
                <a:latin typeface="Calibri" panose="020F0502020204030204"/>
                <a:ea typeface="Calibri" panose="020F0502020204030204" pitchFamily="34" charset="0"/>
                <a:cs typeface="Calibri" panose="020F0502020204030204" pitchFamily="34" charset="0"/>
              </a:rPr>
              <a:t>Average Treatment Time &lt;10 months</a:t>
            </a:r>
          </a:p>
        </p:txBody>
      </p:sp>
      <p:pic>
        <p:nvPicPr>
          <p:cNvPr id="11" name="Content Placeholder 4" descr="Graphical user interface, text, application&#10;&#10;Description automatically generated">
            <a:extLst>
              <a:ext uri="{FF2B5EF4-FFF2-40B4-BE49-F238E27FC236}">
                <a16:creationId xmlns:a16="http://schemas.microsoft.com/office/drawing/2014/main" id="{A3782965-63FB-53B9-623F-DFD6A05CE7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6932" y="1742033"/>
            <a:ext cx="5352362" cy="4999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A screenshot of a medical research&#10;&#10;AI-generated content may be incorrect.">
            <a:extLst>
              <a:ext uri="{FF2B5EF4-FFF2-40B4-BE49-F238E27FC236}">
                <a16:creationId xmlns:a16="http://schemas.microsoft.com/office/drawing/2014/main" id="{10918F18-C7A6-7AB0-7442-D61554E2EEB3}"/>
              </a:ext>
            </a:extLst>
          </p:cNvPr>
          <p:cNvPicPr>
            <a:picLocks noChangeAspect="1"/>
          </p:cNvPicPr>
          <p:nvPr/>
        </p:nvPicPr>
        <p:blipFill>
          <a:blip r:embed="rId4"/>
          <a:srcRect b="54558"/>
          <a:stretch/>
        </p:blipFill>
        <p:spPr>
          <a:xfrm>
            <a:off x="6204745" y="4241534"/>
            <a:ext cx="5435873" cy="2254709"/>
          </a:xfrm>
          <a:prstGeom prst="rect">
            <a:avLst/>
          </a:prstGeom>
        </p:spPr>
      </p:pic>
      <p:sp>
        <p:nvSpPr>
          <p:cNvPr id="22" name="Title 1">
            <a:extLst>
              <a:ext uri="{FF2B5EF4-FFF2-40B4-BE49-F238E27FC236}">
                <a16:creationId xmlns:a16="http://schemas.microsoft.com/office/drawing/2014/main" id="{48F9609D-CBF4-4FE6-E6A5-E69B4A60FCCA}"/>
              </a:ext>
            </a:extLst>
          </p:cNvPr>
          <p:cNvSpPr>
            <a:spLocks noGrp="1"/>
          </p:cNvSpPr>
          <p:nvPr>
            <p:ph type="ctrTitle"/>
          </p:nvPr>
        </p:nvSpPr>
        <p:spPr>
          <a:xfrm>
            <a:off x="562440" y="248866"/>
            <a:ext cx="7271714" cy="1158898"/>
          </a:xfrm>
        </p:spPr>
        <p:txBody>
          <a:bodyPr anchor="ctr">
            <a:normAutofit/>
          </a:bodyPr>
          <a:lstStyle/>
          <a:p>
            <a:pPr algn="l"/>
            <a:r>
              <a:rPr lang="en-US" sz="3999" dirty="0">
                <a:solidFill>
                  <a:schemeClr val="bg1"/>
                </a:solidFill>
              </a:rPr>
              <a:t>Peer Reviewed Published Research</a:t>
            </a:r>
          </a:p>
        </p:txBody>
      </p:sp>
    </p:spTree>
    <p:extLst>
      <p:ext uri="{BB962C8B-B14F-4D97-AF65-F5344CB8AC3E}">
        <p14:creationId xmlns:p14="http://schemas.microsoft.com/office/powerpoint/2010/main" val="662241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AFD37-AD06-E92F-DA9A-DB5D45343A8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F1CE351-3441-C23A-ED4D-65D3F1C2E9AC}"/>
              </a:ext>
            </a:extLst>
          </p:cNvPr>
          <p:cNvSpPr/>
          <p:nvPr/>
        </p:nvSpPr>
        <p:spPr>
          <a:xfrm>
            <a:off x="6856214" y="1598027"/>
            <a:ext cx="4967486" cy="5158374"/>
          </a:xfrm>
          <a:prstGeom prst="rect">
            <a:avLst/>
          </a:prstGeom>
          <a:solidFill>
            <a:schemeClr val="bg1"/>
          </a:solidFill>
          <a:ln>
            <a:noFill/>
          </a:ln>
          <a:effectLst>
            <a:outerShdw blurRad="139700" sx="102000" sy="102000" algn="ctr" rotWithShape="0">
              <a:prstClr val="black">
                <a:alpha val="13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defRPr/>
            </a:pPr>
            <a:endParaRPr lang="en-CA" sz="1799">
              <a:solidFill>
                <a:srgbClr val="FFFFFF"/>
              </a:solidFill>
              <a:latin typeface="Nunito sans"/>
            </a:endParaRPr>
          </a:p>
        </p:txBody>
      </p:sp>
      <p:sp>
        <p:nvSpPr>
          <p:cNvPr id="3" name="Rectangle: Rounded Corners 2">
            <a:extLst>
              <a:ext uri="{FF2B5EF4-FFF2-40B4-BE49-F238E27FC236}">
                <a16:creationId xmlns:a16="http://schemas.microsoft.com/office/drawing/2014/main" id="{F9D50C30-3DB7-8361-FA30-7D965FE9D2BB}"/>
              </a:ext>
            </a:extLst>
          </p:cNvPr>
          <p:cNvSpPr/>
          <p:nvPr/>
        </p:nvSpPr>
        <p:spPr>
          <a:xfrm>
            <a:off x="563780" y="291516"/>
            <a:ext cx="11151926" cy="1252339"/>
          </a:xfrm>
          <a:prstGeom prst="roundRect">
            <a:avLst>
              <a:gd name="adj" fmla="val 27977"/>
            </a:avLst>
          </a:prstGeom>
          <a:solidFill>
            <a:schemeClr val="tx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defRPr/>
            </a:pPr>
            <a:endParaRPr lang="en-CA" sz="1799">
              <a:solidFill>
                <a:srgbClr val="FFFFFF"/>
              </a:solidFill>
              <a:latin typeface="Nunito sans"/>
            </a:endParaRPr>
          </a:p>
        </p:txBody>
      </p:sp>
      <p:sp>
        <p:nvSpPr>
          <p:cNvPr id="2" name="Title 1">
            <a:extLst>
              <a:ext uri="{FF2B5EF4-FFF2-40B4-BE49-F238E27FC236}">
                <a16:creationId xmlns:a16="http://schemas.microsoft.com/office/drawing/2014/main" id="{F6D93FB5-ED2C-A227-A0A3-ADDD0F13045B}"/>
              </a:ext>
            </a:extLst>
          </p:cNvPr>
          <p:cNvSpPr>
            <a:spLocks noGrp="1"/>
          </p:cNvSpPr>
          <p:nvPr>
            <p:ph type="ctrTitle"/>
          </p:nvPr>
        </p:nvSpPr>
        <p:spPr>
          <a:xfrm>
            <a:off x="840173" y="345687"/>
            <a:ext cx="7061881" cy="1158898"/>
          </a:xfrm>
        </p:spPr>
        <p:txBody>
          <a:bodyPr anchor="ctr">
            <a:normAutofit/>
          </a:bodyPr>
          <a:lstStyle/>
          <a:p>
            <a:pPr algn="l"/>
            <a:r>
              <a:rPr lang="en-US" sz="3199" dirty="0">
                <a:solidFill>
                  <a:schemeClr val="bg1"/>
                </a:solidFill>
                <a:latin typeface="Nunito Sans Bold" pitchFamily="2" charset="0"/>
              </a:rPr>
              <a:t>Landmark FDA 510(k) Clearance</a:t>
            </a:r>
          </a:p>
        </p:txBody>
      </p:sp>
      <p:sp>
        <p:nvSpPr>
          <p:cNvPr id="5" name="Content Placeholder 2">
            <a:extLst>
              <a:ext uri="{FF2B5EF4-FFF2-40B4-BE49-F238E27FC236}">
                <a16:creationId xmlns:a16="http://schemas.microsoft.com/office/drawing/2014/main" id="{EBD96EC7-7062-7D0C-FF63-DDA2E7E322DE}"/>
              </a:ext>
            </a:extLst>
          </p:cNvPr>
          <p:cNvSpPr txBox="1">
            <a:spLocks noChangeArrowheads="1"/>
          </p:cNvSpPr>
          <p:nvPr/>
        </p:nvSpPr>
        <p:spPr>
          <a:xfrm>
            <a:off x="563780" y="3868482"/>
            <a:ext cx="5749337" cy="2505646"/>
          </a:xfrm>
          <a:prstGeom prst="rect">
            <a:avLst/>
          </a:prstGeom>
        </p:spPr>
        <p:txBody>
          <a:bodyPr vert="horz" lIns="91416" tIns="45708" rIns="91416" bIns="45708"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797" indent="-159972" algn="l" defTabSz="914126">
              <a:buSzPct val="110000"/>
              <a:buFont typeface="Arial" panose="020B0604020202020204" pitchFamily="34" charset="0"/>
              <a:buChar char="•"/>
              <a:defRPr/>
            </a:pPr>
            <a:r>
              <a:rPr lang="en-US" sz="1400" dirty="0">
                <a:solidFill>
                  <a:srgbClr val="3B4643"/>
                </a:solidFill>
                <a:latin typeface="Nunito sans"/>
              </a:rPr>
              <a:t>No persistent safety issues were found in any patient cohort published or submitted to date </a:t>
            </a:r>
          </a:p>
          <a:p>
            <a:pPr marL="342797" indent="-159972" algn="l" defTabSz="914126">
              <a:buSzPct val="110000"/>
              <a:buFont typeface="Arial" panose="020B0604020202020204" pitchFamily="34" charset="0"/>
              <a:buChar char="•"/>
              <a:defRPr/>
            </a:pPr>
            <a:r>
              <a:rPr lang="en-US" sz="1400" dirty="0">
                <a:solidFill>
                  <a:srgbClr val="3B4643"/>
                </a:solidFill>
                <a:latin typeface="Nunito sans"/>
              </a:rPr>
              <a:t>97% of patients got better or remained the same</a:t>
            </a:r>
          </a:p>
          <a:p>
            <a:pPr marL="342797" indent="-159972" algn="l" defTabSz="914126">
              <a:buSzPct val="110000"/>
              <a:buFont typeface="Arial" panose="020B0604020202020204" pitchFamily="34" charset="0"/>
              <a:buChar char="•"/>
              <a:defRPr/>
            </a:pPr>
            <a:r>
              <a:rPr lang="en-US" sz="1400" dirty="0">
                <a:solidFill>
                  <a:srgbClr val="3B4643"/>
                </a:solidFill>
                <a:latin typeface="Nunito sans"/>
              </a:rPr>
              <a:t>80% of patients improved by at least 50% or 1 full category of severity</a:t>
            </a:r>
          </a:p>
          <a:p>
            <a:pPr marL="342797" indent="-159972" algn="l" defTabSz="914126">
              <a:buSzPct val="110000"/>
              <a:buFont typeface="Arial" panose="020B0604020202020204" pitchFamily="34" charset="0"/>
              <a:buChar char="•"/>
              <a:defRPr/>
            </a:pPr>
            <a:r>
              <a:rPr lang="en-US" sz="1400" dirty="0">
                <a:solidFill>
                  <a:srgbClr val="3B4643"/>
                </a:solidFill>
                <a:latin typeface="Nunito sans"/>
              </a:rPr>
              <a:t>Average treatment time was just 9.7 months (i.e., many patients in the cohort had not completed treatment and were expected to realize further improvements up to or slightly beyond our current 12 month estimated treatment time)</a:t>
            </a:r>
          </a:p>
          <a:p>
            <a:pPr marL="342797" indent="-159972" algn="l" defTabSz="914126">
              <a:buSzPct val="110000"/>
              <a:buFont typeface="Arial" panose="020B0604020202020204" pitchFamily="34" charset="0"/>
              <a:buChar char="•"/>
              <a:defRPr/>
            </a:pPr>
            <a:r>
              <a:rPr lang="en-US" sz="1400" b="1" dirty="0">
                <a:solidFill>
                  <a:srgbClr val="3B4643"/>
                </a:solidFill>
                <a:latin typeface="Nunito sans"/>
              </a:rPr>
              <a:t>Severe OSA patients responded BETTER and IMPROVED MORE than mild or moderate patients</a:t>
            </a:r>
          </a:p>
        </p:txBody>
      </p:sp>
      <p:pic>
        <p:nvPicPr>
          <p:cNvPr id="9" name="Picture 8" descr="A close-up of a document&#10;&#10;Description automatically generated">
            <a:extLst>
              <a:ext uri="{FF2B5EF4-FFF2-40B4-BE49-F238E27FC236}">
                <a16:creationId xmlns:a16="http://schemas.microsoft.com/office/drawing/2014/main" id="{FA384646-F161-601A-F482-9427D1EE1988}"/>
              </a:ext>
            </a:extLst>
          </p:cNvPr>
          <p:cNvPicPr>
            <a:picLocks noChangeAspect="1"/>
          </p:cNvPicPr>
          <p:nvPr/>
        </p:nvPicPr>
        <p:blipFill rotWithShape="1">
          <a:blip r:embed="rId3"/>
          <a:srcRect l="3893" t="3234" r="6152"/>
          <a:stretch/>
        </p:blipFill>
        <p:spPr>
          <a:xfrm>
            <a:off x="7100962" y="2052898"/>
            <a:ext cx="3755748" cy="2477647"/>
          </a:xfrm>
          <a:prstGeom prst="rect">
            <a:avLst/>
          </a:prstGeom>
          <a:effectLst/>
        </p:spPr>
      </p:pic>
      <p:pic>
        <p:nvPicPr>
          <p:cNvPr id="13" name="Picture 12" descr="A close-up of a medical form&#10;&#10;Description automatically generated">
            <a:extLst>
              <a:ext uri="{FF2B5EF4-FFF2-40B4-BE49-F238E27FC236}">
                <a16:creationId xmlns:a16="http://schemas.microsoft.com/office/drawing/2014/main" id="{39A02D58-CF58-13DE-B2AA-9E63648CD986}"/>
              </a:ext>
            </a:extLst>
          </p:cNvPr>
          <p:cNvPicPr>
            <a:picLocks noChangeAspect="1"/>
          </p:cNvPicPr>
          <p:nvPr/>
        </p:nvPicPr>
        <p:blipFill rotWithShape="1">
          <a:blip r:embed="rId4"/>
          <a:srcRect b="9411"/>
          <a:stretch/>
        </p:blipFill>
        <p:spPr>
          <a:xfrm>
            <a:off x="6949123" y="4654161"/>
            <a:ext cx="4294254" cy="1782154"/>
          </a:xfrm>
          <a:prstGeom prst="rect">
            <a:avLst/>
          </a:prstGeom>
          <a:effectLst/>
        </p:spPr>
      </p:pic>
      <p:pic>
        <p:nvPicPr>
          <p:cNvPr id="17" name="Picture 16" descr="A close-up of a sign&#10;&#10;Description automatically generated">
            <a:extLst>
              <a:ext uri="{FF2B5EF4-FFF2-40B4-BE49-F238E27FC236}">
                <a16:creationId xmlns:a16="http://schemas.microsoft.com/office/drawing/2014/main" id="{FB66A6A6-A27A-DCB4-DAFC-2A0F4FCF279A}"/>
              </a:ext>
            </a:extLst>
          </p:cNvPr>
          <p:cNvPicPr>
            <a:picLocks noChangeAspect="1"/>
          </p:cNvPicPr>
          <p:nvPr/>
        </p:nvPicPr>
        <p:blipFill rotWithShape="1">
          <a:blip r:embed="rId5"/>
          <a:srcRect t="6297"/>
          <a:stretch/>
        </p:blipFill>
        <p:spPr>
          <a:xfrm>
            <a:off x="840173" y="1865302"/>
            <a:ext cx="5749337" cy="1698375"/>
          </a:xfrm>
          <a:prstGeom prst="rect">
            <a:avLst/>
          </a:prstGeom>
        </p:spPr>
      </p:pic>
      <p:pic>
        <p:nvPicPr>
          <p:cNvPr id="6" name="Google Shape;413;p1">
            <a:extLst>
              <a:ext uri="{FF2B5EF4-FFF2-40B4-BE49-F238E27FC236}">
                <a16:creationId xmlns:a16="http://schemas.microsoft.com/office/drawing/2014/main" id="{FABE211E-3031-4795-021E-AEF5B41398B9}"/>
              </a:ext>
            </a:extLst>
          </p:cNvPr>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t="238" b="238"/>
          <a:stretch>
            <a:fillRect/>
          </a:stretch>
        </p:blipFill>
        <p:spPr bwMode="auto">
          <a:xfrm>
            <a:off x="9844692" y="74389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4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0" y="220980"/>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201168"/>
            <a:ext cx="9144000" cy="461665"/>
          </a:xfrm>
          <a:prstGeom prst="rect">
            <a:avLst/>
          </a:prstGeom>
          <a:noFill/>
        </p:spPr>
        <p:txBody>
          <a:bodyPr wrap="square">
            <a:spAutoFit/>
          </a:bodyPr>
          <a:lstStyle/>
          <a:p>
            <a:pPr algn="l"/>
            <a:r>
              <a:rPr sz="2400" b="1" i="0" dirty="0">
                <a:solidFill>
                  <a:srgbClr val="FFFFFF"/>
                </a:solidFill>
                <a:latin typeface="Segoe UI"/>
              </a:rPr>
              <a:t>Visag</a:t>
            </a:r>
            <a:r>
              <a:rPr lang="en-US" sz="2400" b="1" i="0" dirty="0">
                <a:solidFill>
                  <a:srgbClr val="FFFFFF"/>
                </a:solidFill>
                <a:latin typeface="Segoe UI"/>
              </a:rPr>
              <a:t>e</a:t>
            </a:r>
            <a:r>
              <a:rPr sz="2400" b="1" i="0" dirty="0">
                <a:solidFill>
                  <a:srgbClr val="FFFFFF"/>
                </a:solidFill>
                <a:latin typeface="Segoe UI"/>
              </a:rPr>
              <a:t>: AI-Powered Facial Photogrammetry</a:t>
            </a:r>
          </a:p>
        </p:txBody>
      </p:sp>
      <p:sp>
        <p:nvSpPr>
          <p:cNvPr id="5" name="Rectangle 4"/>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5</a:t>
            </a:r>
          </a:p>
        </p:txBody>
      </p:sp>
      <p:sp>
        <p:nvSpPr>
          <p:cNvPr id="9" name="TextBox 8"/>
          <p:cNvSpPr txBox="1"/>
          <p:nvPr/>
        </p:nvSpPr>
        <p:spPr>
          <a:xfrm>
            <a:off x="365760" y="1097280"/>
            <a:ext cx="5029200" cy="411480"/>
          </a:xfrm>
          <a:prstGeom prst="rect">
            <a:avLst/>
          </a:prstGeom>
          <a:noFill/>
        </p:spPr>
        <p:txBody>
          <a:bodyPr wrap="square">
            <a:spAutoFit/>
          </a:bodyPr>
          <a:lstStyle/>
          <a:p>
            <a:pPr algn="l"/>
            <a:r>
              <a:rPr sz="1400" b="1" i="0">
                <a:solidFill>
                  <a:srgbClr val="3B82F6"/>
                </a:solidFill>
                <a:latin typeface="Segoe UI"/>
              </a:rPr>
              <a:t>How It Works</a:t>
            </a:r>
          </a:p>
        </p:txBody>
      </p:sp>
      <p:sp>
        <p:nvSpPr>
          <p:cNvPr id="10" name="Rectangle 9"/>
          <p:cNvSpPr/>
          <p:nvPr/>
        </p:nvSpPr>
        <p:spPr>
          <a:xfrm>
            <a:off x="365760" y="1572768"/>
            <a:ext cx="384048" cy="384048"/>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93192" y="1618488"/>
            <a:ext cx="320040" cy="320040"/>
          </a:xfrm>
          <a:prstGeom prst="rect">
            <a:avLst/>
          </a:prstGeom>
          <a:noFill/>
        </p:spPr>
        <p:txBody>
          <a:bodyPr wrap="square">
            <a:spAutoFit/>
          </a:bodyPr>
          <a:lstStyle/>
          <a:p>
            <a:pPr algn="ctr"/>
            <a:r>
              <a:rPr sz="1600" b="1" i="0">
                <a:solidFill>
                  <a:srgbClr val="FFFFFF"/>
                </a:solidFill>
                <a:latin typeface="Segoe UI"/>
              </a:rPr>
              <a:t>1</a:t>
            </a:r>
          </a:p>
        </p:txBody>
      </p:sp>
      <p:sp>
        <p:nvSpPr>
          <p:cNvPr id="12" name="TextBox 11"/>
          <p:cNvSpPr txBox="1"/>
          <p:nvPr/>
        </p:nvSpPr>
        <p:spPr>
          <a:xfrm>
            <a:off x="841248" y="1591056"/>
            <a:ext cx="4572000" cy="292608"/>
          </a:xfrm>
          <a:prstGeom prst="rect">
            <a:avLst/>
          </a:prstGeom>
          <a:noFill/>
        </p:spPr>
        <p:txBody>
          <a:bodyPr wrap="square">
            <a:spAutoFit/>
          </a:bodyPr>
          <a:lstStyle/>
          <a:p>
            <a:pPr algn="l"/>
            <a:r>
              <a:rPr sz="1300" b="1" i="0">
                <a:solidFill>
                  <a:srgbClr val="FFFFFF"/>
                </a:solidFill>
                <a:latin typeface="Segoe UI"/>
              </a:rPr>
              <a:t>Single Frontal Scan</a:t>
            </a:r>
          </a:p>
        </p:txBody>
      </p:sp>
      <p:sp>
        <p:nvSpPr>
          <p:cNvPr id="13" name="TextBox 12"/>
          <p:cNvSpPr txBox="1"/>
          <p:nvPr/>
        </p:nvSpPr>
        <p:spPr>
          <a:xfrm>
            <a:off x="841248" y="1883664"/>
            <a:ext cx="4572000" cy="400110"/>
          </a:xfrm>
          <a:prstGeom prst="rect">
            <a:avLst/>
          </a:prstGeom>
          <a:noFill/>
        </p:spPr>
        <p:txBody>
          <a:bodyPr wrap="square">
            <a:spAutoFit/>
          </a:bodyPr>
          <a:lstStyle/>
          <a:p>
            <a:pPr algn="l"/>
            <a:r>
              <a:rPr sz="1000" b="0" i="0" dirty="0">
                <a:solidFill>
                  <a:srgbClr val="94A3B8"/>
                </a:solidFill>
                <a:latin typeface="Segoe UI"/>
              </a:rPr>
              <a:t>Patient holds iPhone at arm's length; LiDAR captures </a:t>
            </a:r>
            <a:r>
              <a:rPr lang="en-US" sz="1000" dirty="0">
                <a:solidFill>
                  <a:srgbClr val="94A3B8"/>
                </a:solidFill>
                <a:latin typeface="Segoe UI"/>
              </a:rPr>
              <a:t>70</a:t>
            </a:r>
            <a:r>
              <a:rPr sz="1000" b="0" i="0" dirty="0">
                <a:solidFill>
                  <a:srgbClr val="94A3B8"/>
                </a:solidFill>
                <a:latin typeface="Segoe UI"/>
              </a:rPr>
              <a:t> facial landmarks in seconds</a:t>
            </a:r>
          </a:p>
        </p:txBody>
      </p:sp>
      <p:sp>
        <p:nvSpPr>
          <p:cNvPr id="14" name="Rectangle 13"/>
          <p:cNvSpPr/>
          <p:nvPr/>
        </p:nvSpPr>
        <p:spPr>
          <a:xfrm>
            <a:off x="365760" y="2670048"/>
            <a:ext cx="384048" cy="384048"/>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93192" y="2715768"/>
            <a:ext cx="320040" cy="320040"/>
          </a:xfrm>
          <a:prstGeom prst="rect">
            <a:avLst/>
          </a:prstGeom>
          <a:noFill/>
        </p:spPr>
        <p:txBody>
          <a:bodyPr wrap="square">
            <a:spAutoFit/>
          </a:bodyPr>
          <a:lstStyle/>
          <a:p>
            <a:pPr algn="ctr"/>
            <a:r>
              <a:rPr sz="1600" b="1" i="0">
                <a:solidFill>
                  <a:srgbClr val="FFFFFF"/>
                </a:solidFill>
                <a:latin typeface="Segoe UI"/>
              </a:rPr>
              <a:t>2</a:t>
            </a:r>
          </a:p>
        </p:txBody>
      </p:sp>
      <p:sp>
        <p:nvSpPr>
          <p:cNvPr id="16" name="TextBox 15"/>
          <p:cNvSpPr txBox="1"/>
          <p:nvPr/>
        </p:nvSpPr>
        <p:spPr>
          <a:xfrm>
            <a:off x="841248" y="2688336"/>
            <a:ext cx="4572000" cy="292608"/>
          </a:xfrm>
          <a:prstGeom prst="rect">
            <a:avLst/>
          </a:prstGeom>
          <a:noFill/>
        </p:spPr>
        <p:txBody>
          <a:bodyPr wrap="square">
            <a:spAutoFit/>
          </a:bodyPr>
          <a:lstStyle/>
          <a:p>
            <a:pPr algn="l"/>
            <a:r>
              <a:rPr sz="1300" b="1" i="0">
                <a:solidFill>
                  <a:srgbClr val="FFFFFF"/>
                </a:solidFill>
                <a:latin typeface="Segoe UI"/>
              </a:rPr>
              <a:t>9-Domain Risk Engine</a:t>
            </a:r>
          </a:p>
        </p:txBody>
      </p:sp>
      <p:sp>
        <p:nvSpPr>
          <p:cNvPr id="17" name="TextBox 16"/>
          <p:cNvSpPr txBox="1"/>
          <p:nvPr/>
        </p:nvSpPr>
        <p:spPr>
          <a:xfrm>
            <a:off x="841248" y="2980944"/>
            <a:ext cx="4572000" cy="640080"/>
          </a:xfrm>
          <a:prstGeom prst="rect">
            <a:avLst/>
          </a:prstGeom>
          <a:noFill/>
        </p:spPr>
        <p:txBody>
          <a:bodyPr wrap="square">
            <a:spAutoFit/>
          </a:bodyPr>
          <a:lstStyle/>
          <a:p>
            <a:pPr algn="l"/>
            <a:r>
              <a:rPr sz="1000" b="0" i="0">
                <a:solidFill>
                  <a:srgbClr val="94A3B8"/>
                </a:solidFill>
                <a:latin typeface="Segoe UI"/>
              </a:rPr>
              <a:t>AI analyzes craniofacial proportions across 9 clinical domains producing a 0–10 risk score</a:t>
            </a:r>
          </a:p>
        </p:txBody>
      </p:sp>
      <p:sp>
        <p:nvSpPr>
          <p:cNvPr id="18" name="Rectangle 17"/>
          <p:cNvSpPr/>
          <p:nvPr/>
        </p:nvSpPr>
        <p:spPr>
          <a:xfrm>
            <a:off x="365760" y="3767328"/>
            <a:ext cx="384048" cy="384048"/>
          </a:xfrm>
          <a:prstGeom prst="rect">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393192" y="3813048"/>
            <a:ext cx="320040" cy="320040"/>
          </a:xfrm>
          <a:prstGeom prst="rect">
            <a:avLst/>
          </a:prstGeom>
          <a:noFill/>
        </p:spPr>
        <p:txBody>
          <a:bodyPr wrap="square">
            <a:spAutoFit/>
          </a:bodyPr>
          <a:lstStyle/>
          <a:p>
            <a:pPr algn="ctr"/>
            <a:r>
              <a:rPr sz="1600" b="1" i="0">
                <a:solidFill>
                  <a:srgbClr val="FFFFFF"/>
                </a:solidFill>
                <a:latin typeface="Segoe UI"/>
              </a:rPr>
              <a:t>3</a:t>
            </a:r>
          </a:p>
        </p:txBody>
      </p:sp>
      <p:sp>
        <p:nvSpPr>
          <p:cNvPr id="20" name="TextBox 19"/>
          <p:cNvSpPr txBox="1"/>
          <p:nvPr/>
        </p:nvSpPr>
        <p:spPr>
          <a:xfrm>
            <a:off x="841248" y="3785615"/>
            <a:ext cx="4572000" cy="292608"/>
          </a:xfrm>
          <a:prstGeom prst="rect">
            <a:avLst/>
          </a:prstGeom>
          <a:noFill/>
        </p:spPr>
        <p:txBody>
          <a:bodyPr wrap="square">
            <a:spAutoFit/>
          </a:bodyPr>
          <a:lstStyle/>
          <a:p>
            <a:pPr algn="l"/>
            <a:r>
              <a:rPr sz="1300" b="1" i="0">
                <a:solidFill>
                  <a:srgbClr val="FFFFFF"/>
                </a:solidFill>
                <a:latin typeface="Segoe UI"/>
              </a:rPr>
              <a:t>Lateralized Findings</a:t>
            </a:r>
          </a:p>
        </p:txBody>
      </p:sp>
      <p:sp>
        <p:nvSpPr>
          <p:cNvPr id="21" name="TextBox 20"/>
          <p:cNvSpPr txBox="1"/>
          <p:nvPr/>
        </p:nvSpPr>
        <p:spPr>
          <a:xfrm>
            <a:off x="841248" y="4078224"/>
            <a:ext cx="4572000" cy="640080"/>
          </a:xfrm>
          <a:prstGeom prst="rect">
            <a:avLst/>
          </a:prstGeom>
          <a:noFill/>
        </p:spPr>
        <p:txBody>
          <a:bodyPr wrap="square">
            <a:spAutoFit/>
          </a:bodyPr>
          <a:lstStyle/>
          <a:p>
            <a:pPr algn="l"/>
            <a:r>
              <a:rPr sz="1000" b="0" i="0">
                <a:solidFill>
                  <a:srgbClr val="94A3B8"/>
                </a:solidFill>
                <a:latin typeface="Segoe UI"/>
              </a:rPr>
              <a:t>Directional output identifies affected side for TMJ, nasal obstruction, cheekbone asymmetry</a:t>
            </a:r>
          </a:p>
        </p:txBody>
      </p:sp>
      <p:sp>
        <p:nvSpPr>
          <p:cNvPr id="22" name="Rectangle 21"/>
          <p:cNvSpPr/>
          <p:nvPr/>
        </p:nvSpPr>
        <p:spPr>
          <a:xfrm>
            <a:off x="365760" y="4864607"/>
            <a:ext cx="384048" cy="384048"/>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93192" y="4910327"/>
            <a:ext cx="320040" cy="320040"/>
          </a:xfrm>
          <a:prstGeom prst="rect">
            <a:avLst/>
          </a:prstGeom>
          <a:noFill/>
        </p:spPr>
        <p:txBody>
          <a:bodyPr wrap="square">
            <a:spAutoFit/>
          </a:bodyPr>
          <a:lstStyle/>
          <a:p>
            <a:pPr algn="ctr"/>
            <a:r>
              <a:rPr sz="1600" b="1" i="0">
                <a:solidFill>
                  <a:srgbClr val="FFFFFF"/>
                </a:solidFill>
                <a:latin typeface="Segoe UI"/>
              </a:rPr>
              <a:t>4</a:t>
            </a:r>
          </a:p>
        </p:txBody>
      </p:sp>
      <p:sp>
        <p:nvSpPr>
          <p:cNvPr id="24" name="TextBox 23"/>
          <p:cNvSpPr txBox="1"/>
          <p:nvPr/>
        </p:nvSpPr>
        <p:spPr>
          <a:xfrm>
            <a:off x="841248" y="4882895"/>
            <a:ext cx="4572000" cy="292608"/>
          </a:xfrm>
          <a:prstGeom prst="rect">
            <a:avLst/>
          </a:prstGeom>
          <a:noFill/>
        </p:spPr>
        <p:txBody>
          <a:bodyPr wrap="square">
            <a:spAutoFit/>
          </a:bodyPr>
          <a:lstStyle/>
          <a:p>
            <a:pPr algn="l"/>
            <a:r>
              <a:rPr sz="1300" b="1" i="0">
                <a:solidFill>
                  <a:srgbClr val="FFFFFF"/>
                </a:solidFill>
                <a:latin typeface="Segoe UI"/>
              </a:rPr>
              <a:t>Longitudinal Tracking</a:t>
            </a:r>
          </a:p>
        </p:txBody>
      </p:sp>
      <p:sp>
        <p:nvSpPr>
          <p:cNvPr id="25" name="TextBox 24"/>
          <p:cNvSpPr txBox="1"/>
          <p:nvPr/>
        </p:nvSpPr>
        <p:spPr>
          <a:xfrm>
            <a:off x="841248" y="5175503"/>
            <a:ext cx="4572000" cy="640080"/>
          </a:xfrm>
          <a:prstGeom prst="rect">
            <a:avLst/>
          </a:prstGeom>
          <a:noFill/>
        </p:spPr>
        <p:txBody>
          <a:bodyPr wrap="square">
            <a:spAutoFit/>
          </a:bodyPr>
          <a:lstStyle/>
          <a:p>
            <a:pPr algn="l"/>
            <a:r>
              <a:rPr sz="1000" b="0" i="0">
                <a:solidFill>
                  <a:srgbClr val="94A3B8"/>
                </a:solidFill>
                <a:latin typeface="Segoe UI"/>
              </a:rPr>
              <a:t>Sequential scans measure structural change over time — validates corrective therapy outcomes</a:t>
            </a:r>
          </a:p>
        </p:txBody>
      </p:sp>
      <p:sp>
        <p:nvSpPr>
          <p:cNvPr id="26" name="Rectangle 25"/>
          <p:cNvSpPr/>
          <p:nvPr/>
        </p:nvSpPr>
        <p:spPr>
          <a:xfrm>
            <a:off x="5943600" y="1078992"/>
            <a:ext cx="5989320" cy="5166360"/>
          </a:xfrm>
          <a:prstGeom prst="rect">
            <a:avLst/>
          </a:prstGeom>
          <a:solidFill>
            <a:srgbClr val="11182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5943600" y="1078992"/>
            <a:ext cx="5989320" cy="45720"/>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080760" y="1170432"/>
            <a:ext cx="5029200" cy="384048"/>
          </a:xfrm>
          <a:prstGeom prst="rect">
            <a:avLst/>
          </a:prstGeom>
          <a:noFill/>
        </p:spPr>
        <p:txBody>
          <a:bodyPr wrap="square">
            <a:spAutoFit/>
          </a:bodyPr>
          <a:lstStyle/>
          <a:p>
            <a:pPr algn="l"/>
            <a:r>
              <a:rPr sz="1300" b="1" i="0">
                <a:solidFill>
                  <a:srgbClr val="6366F1"/>
                </a:solidFill>
                <a:latin typeface="Segoe UI"/>
              </a:rPr>
              <a:t>9 Clinical Domains</a:t>
            </a:r>
          </a:p>
        </p:txBody>
      </p:sp>
      <p:sp>
        <p:nvSpPr>
          <p:cNvPr id="29" name="Rectangle 28"/>
          <p:cNvSpPr/>
          <p:nvPr/>
        </p:nvSpPr>
        <p:spPr>
          <a:xfrm>
            <a:off x="6035040" y="1581912"/>
            <a:ext cx="54864" cy="347472"/>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172200" y="1600200"/>
            <a:ext cx="2468880" cy="228600"/>
          </a:xfrm>
          <a:prstGeom prst="rect">
            <a:avLst/>
          </a:prstGeom>
          <a:noFill/>
        </p:spPr>
        <p:txBody>
          <a:bodyPr wrap="square">
            <a:spAutoFit/>
          </a:bodyPr>
          <a:lstStyle/>
          <a:p>
            <a:pPr algn="l"/>
            <a:r>
              <a:rPr sz="1000" b="1" i="0">
                <a:solidFill>
                  <a:srgbClr val="FFFFFF"/>
                </a:solidFill>
                <a:latin typeface="Segoe UI"/>
              </a:rPr>
              <a:t>Midface Deficiency</a:t>
            </a:r>
          </a:p>
        </p:txBody>
      </p:sp>
      <p:sp>
        <p:nvSpPr>
          <p:cNvPr id="31" name="TextBox 30"/>
          <p:cNvSpPr txBox="1"/>
          <p:nvPr/>
        </p:nvSpPr>
        <p:spPr>
          <a:xfrm>
            <a:off x="6172200" y="1801368"/>
            <a:ext cx="5303520" cy="256032"/>
          </a:xfrm>
          <a:prstGeom prst="rect">
            <a:avLst/>
          </a:prstGeom>
          <a:noFill/>
        </p:spPr>
        <p:txBody>
          <a:bodyPr wrap="square">
            <a:spAutoFit/>
          </a:bodyPr>
          <a:lstStyle/>
          <a:p>
            <a:pPr algn="l"/>
            <a:r>
              <a:rPr sz="850" b="0" i="0">
                <a:solidFill>
                  <a:srgbClr val="6B7280"/>
                </a:solidFill>
                <a:latin typeface="Segoe UI"/>
              </a:rPr>
              <a:t>Maxillary hypoplasia — nasopharyngeal volume</a:t>
            </a:r>
          </a:p>
        </p:txBody>
      </p:sp>
      <p:sp>
        <p:nvSpPr>
          <p:cNvPr id="32" name="Rectangle 31"/>
          <p:cNvSpPr/>
          <p:nvPr/>
        </p:nvSpPr>
        <p:spPr>
          <a:xfrm>
            <a:off x="6035040" y="2093976"/>
            <a:ext cx="54864" cy="347472"/>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172200" y="2112264"/>
            <a:ext cx="2468880" cy="228600"/>
          </a:xfrm>
          <a:prstGeom prst="rect">
            <a:avLst/>
          </a:prstGeom>
          <a:noFill/>
        </p:spPr>
        <p:txBody>
          <a:bodyPr wrap="square">
            <a:spAutoFit/>
          </a:bodyPr>
          <a:lstStyle/>
          <a:p>
            <a:pPr algn="l"/>
            <a:r>
              <a:rPr sz="1000" b="1" i="0">
                <a:solidFill>
                  <a:srgbClr val="FFFFFF"/>
                </a:solidFill>
                <a:latin typeface="Segoe UI"/>
              </a:rPr>
              <a:t>Vertical Disproportion</a:t>
            </a:r>
          </a:p>
        </p:txBody>
      </p:sp>
      <p:sp>
        <p:nvSpPr>
          <p:cNvPr id="34" name="TextBox 33"/>
          <p:cNvSpPr txBox="1"/>
          <p:nvPr/>
        </p:nvSpPr>
        <p:spPr>
          <a:xfrm>
            <a:off x="6172200" y="2313432"/>
            <a:ext cx="5303520" cy="256032"/>
          </a:xfrm>
          <a:prstGeom prst="rect">
            <a:avLst/>
          </a:prstGeom>
          <a:noFill/>
        </p:spPr>
        <p:txBody>
          <a:bodyPr wrap="square">
            <a:spAutoFit/>
          </a:bodyPr>
          <a:lstStyle/>
          <a:p>
            <a:pPr algn="l"/>
            <a:r>
              <a:rPr sz="850" b="0" i="0">
                <a:solidFill>
                  <a:srgbClr val="6B7280"/>
                </a:solidFill>
                <a:latin typeface="Segoe UI"/>
              </a:rPr>
              <a:t>Mandibular excess — tongue posture compromise</a:t>
            </a:r>
          </a:p>
        </p:txBody>
      </p:sp>
      <p:sp>
        <p:nvSpPr>
          <p:cNvPr id="35" name="Rectangle 34"/>
          <p:cNvSpPr/>
          <p:nvPr/>
        </p:nvSpPr>
        <p:spPr>
          <a:xfrm>
            <a:off x="6035040" y="2606040"/>
            <a:ext cx="54864" cy="347472"/>
          </a:xfrm>
          <a:prstGeom prst="rect">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172200" y="2624328"/>
            <a:ext cx="2468880" cy="228600"/>
          </a:xfrm>
          <a:prstGeom prst="rect">
            <a:avLst/>
          </a:prstGeom>
          <a:noFill/>
        </p:spPr>
        <p:txBody>
          <a:bodyPr wrap="square">
            <a:spAutoFit/>
          </a:bodyPr>
          <a:lstStyle/>
          <a:p>
            <a:pPr algn="l"/>
            <a:r>
              <a:rPr sz="1000" b="1" i="0">
                <a:solidFill>
                  <a:srgbClr val="FFFFFF"/>
                </a:solidFill>
                <a:latin typeface="Segoe UI"/>
              </a:rPr>
              <a:t>Transverse Constriction</a:t>
            </a:r>
          </a:p>
        </p:txBody>
      </p:sp>
      <p:sp>
        <p:nvSpPr>
          <p:cNvPr id="37" name="TextBox 36"/>
          <p:cNvSpPr txBox="1"/>
          <p:nvPr/>
        </p:nvSpPr>
        <p:spPr>
          <a:xfrm>
            <a:off x="6172200" y="2825496"/>
            <a:ext cx="5303520" cy="256032"/>
          </a:xfrm>
          <a:prstGeom prst="rect">
            <a:avLst/>
          </a:prstGeom>
          <a:noFill/>
        </p:spPr>
        <p:txBody>
          <a:bodyPr wrap="square">
            <a:spAutoFit/>
          </a:bodyPr>
          <a:lstStyle/>
          <a:p>
            <a:pPr algn="l"/>
            <a:r>
              <a:rPr sz="850" b="0" i="0">
                <a:solidFill>
                  <a:srgbClr val="6B7280"/>
                </a:solidFill>
                <a:latin typeface="Segoe UI"/>
              </a:rPr>
              <a:t>Nasal &amp; maxillary width restriction</a:t>
            </a:r>
          </a:p>
        </p:txBody>
      </p:sp>
      <p:sp>
        <p:nvSpPr>
          <p:cNvPr id="38" name="Rectangle 37"/>
          <p:cNvSpPr/>
          <p:nvPr/>
        </p:nvSpPr>
        <p:spPr>
          <a:xfrm>
            <a:off x="6035040" y="3118104"/>
            <a:ext cx="54864" cy="347472"/>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6172200" y="3136392"/>
            <a:ext cx="2468880" cy="228600"/>
          </a:xfrm>
          <a:prstGeom prst="rect">
            <a:avLst/>
          </a:prstGeom>
          <a:noFill/>
        </p:spPr>
        <p:txBody>
          <a:bodyPr wrap="square">
            <a:spAutoFit/>
          </a:bodyPr>
          <a:lstStyle/>
          <a:p>
            <a:pPr algn="l"/>
            <a:r>
              <a:rPr sz="1000" b="1" i="0">
                <a:solidFill>
                  <a:srgbClr val="FFFFFF"/>
                </a:solidFill>
                <a:latin typeface="Segoe UI"/>
              </a:rPr>
              <a:t>Projection Pattern</a:t>
            </a:r>
          </a:p>
        </p:txBody>
      </p:sp>
      <p:sp>
        <p:nvSpPr>
          <p:cNvPr id="40" name="TextBox 39"/>
          <p:cNvSpPr txBox="1"/>
          <p:nvPr/>
        </p:nvSpPr>
        <p:spPr>
          <a:xfrm>
            <a:off x="6172200" y="3337560"/>
            <a:ext cx="5303520" cy="256032"/>
          </a:xfrm>
          <a:prstGeom prst="rect">
            <a:avLst/>
          </a:prstGeom>
          <a:noFill/>
        </p:spPr>
        <p:txBody>
          <a:bodyPr wrap="square">
            <a:spAutoFit/>
          </a:bodyPr>
          <a:lstStyle/>
          <a:p>
            <a:pPr algn="l"/>
            <a:r>
              <a:rPr sz="850" b="0" i="0">
                <a:solidFill>
                  <a:srgbClr val="6B7280"/>
                </a:solidFill>
                <a:latin typeface="Segoe UI"/>
              </a:rPr>
              <a:t>Anteroposterior maxillary deficiency</a:t>
            </a:r>
          </a:p>
        </p:txBody>
      </p:sp>
      <p:sp>
        <p:nvSpPr>
          <p:cNvPr id="41" name="Rectangle 40"/>
          <p:cNvSpPr/>
          <p:nvPr/>
        </p:nvSpPr>
        <p:spPr>
          <a:xfrm>
            <a:off x="6035040" y="3630168"/>
            <a:ext cx="54864" cy="347472"/>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6172200" y="3648456"/>
            <a:ext cx="2468880" cy="228600"/>
          </a:xfrm>
          <a:prstGeom prst="rect">
            <a:avLst/>
          </a:prstGeom>
          <a:noFill/>
        </p:spPr>
        <p:txBody>
          <a:bodyPr wrap="square">
            <a:spAutoFit/>
          </a:bodyPr>
          <a:lstStyle/>
          <a:p>
            <a:pPr algn="l"/>
            <a:r>
              <a:rPr sz="1000" b="1" i="0">
                <a:solidFill>
                  <a:srgbClr val="FFFFFF"/>
                </a:solidFill>
                <a:latin typeface="Segoe UI"/>
              </a:rPr>
              <a:t>ANB / Malocclusion</a:t>
            </a:r>
          </a:p>
        </p:txBody>
      </p:sp>
      <p:sp>
        <p:nvSpPr>
          <p:cNvPr id="43" name="TextBox 42"/>
          <p:cNvSpPr txBox="1"/>
          <p:nvPr/>
        </p:nvSpPr>
        <p:spPr>
          <a:xfrm>
            <a:off x="6172200" y="3849624"/>
            <a:ext cx="5303520" cy="256032"/>
          </a:xfrm>
          <a:prstGeom prst="rect">
            <a:avLst/>
          </a:prstGeom>
          <a:noFill/>
        </p:spPr>
        <p:txBody>
          <a:bodyPr wrap="square">
            <a:spAutoFit/>
          </a:bodyPr>
          <a:lstStyle/>
          <a:p>
            <a:pPr algn="l"/>
            <a:r>
              <a:rPr sz="850" b="0" i="0">
                <a:solidFill>
                  <a:srgbClr val="6B7280"/>
                </a:solidFill>
                <a:latin typeface="Segoe UI"/>
              </a:rPr>
              <a:t>Class I / II / III jaw relationship</a:t>
            </a:r>
          </a:p>
        </p:txBody>
      </p:sp>
      <p:sp>
        <p:nvSpPr>
          <p:cNvPr id="44" name="Rectangle 43"/>
          <p:cNvSpPr/>
          <p:nvPr/>
        </p:nvSpPr>
        <p:spPr>
          <a:xfrm>
            <a:off x="6035040" y="4142232"/>
            <a:ext cx="54864" cy="347472"/>
          </a:xfrm>
          <a:prstGeom prst="rect">
            <a:avLst/>
          </a:prstGeom>
          <a:solidFill>
            <a:srgbClr val="8B5C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6172200" y="4160520"/>
            <a:ext cx="2468880" cy="228600"/>
          </a:xfrm>
          <a:prstGeom prst="rect">
            <a:avLst/>
          </a:prstGeom>
          <a:noFill/>
        </p:spPr>
        <p:txBody>
          <a:bodyPr wrap="square">
            <a:spAutoFit/>
          </a:bodyPr>
          <a:lstStyle/>
          <a:p>
            <a:pPr algn="l"/>
            <a:r>
              <a:rPr sz="1000" b="1" i="0">
                <a:solidFill>
                  <a:srgbClr val="FFFFFF"/>
                </a:solidFill>
                <a:latin typeface="Segoe UI"/>
              </a:rPr>
              <a:t>Bilateral Asymmetry</a:t>
            </a:r>
          </a:p>
        </p:txBody>
      </p:sp>
      <p:sp>
        <p:nvSpPr>
          <p:cNvPr id="46" name="TextBox 45"/>
          <p:cNvSpPr txBox="1"/>
          <p:nvPr/>
        </p:nvSpPr>
        <p:spPr>
          <a:xfrm>
            <a:off x="6172200" y="4361688"/>
            <a:ext cx="5303520" cy="256032"/>
          </a:xfrm>
          <a:prstGeom prst="rect">
            <a:avLst/>
          </a:prstGeom>
          <a:noFill/>
        </p:spPr>
        <p:txBody>
          <a:bodyPr wrap="square">
            <a:spAutoFit/>
          </a:bodyPr>
          <a:lstStyle/>
          <a:p>
            <a:pPr algn="l"/>
            <a:r>
              <a:rPr sz="850" b="0" i="0">
                <a:solidFill>
                  <a:srgbClr val="6B7280"/>
                </a:solidFill>
                <a:latin typeface="Segoe UI"/>
              </a:rPr>
              <a:t>Trigeminal nerve exit depth — TMJ &amp; cheekbone</a:t>
            </a:r>
          </a:p>
        </p:txBody>
      </p:sp>
      <p:sp>
        <p:nvSpPr>
          <p:cNvPr id="47" name="Rectangle 46"/>
          <p:cNvSpPr/>
          <p:nvPr/>
        </p:nvSpPr>
        <p:spPr>
          <a:xfrm>
            <a:off x="6035040" y="4654296"/>
            <a:ext cx="54864" cy="347472"/>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6172200" y="4672583"/>
            <a:ext cx="2468880" cy="228600"/>
          </a:xfrm>
          <a:prstGeom prst="rect">
            <a:avLst/>
          </a:prstGeom>
          <a:noFill/>
        </p:spPr>
        <p:txBody>
          <a:bodyPr wrap="square">
            <a:spAutoFit/>
          </a:bodyPr>
          <a:lstStyle/>
          <a:p>
            <a:pPr algn="l"/>
            <a:r>
              <a:rPr sz="1000" b="1" i="0">
                <a:solidFill>
                  <a:srgbClr val="FFFFFF"/>
                </a:solidFill>
                <a:latin typeface="Segoe UI"/>
              </a:rPr>
              <a:t>Nasal &amp; Cheekbone</a:t>
            </a:r>
          </a:p>
        </p:txBody>
      </p:sp>
      <p:sp>
        <p:nvSpPr>
          <p:cNvPr id="49" name="TextBox 48"/>
          <p:cNvSpPr txBox="1"/>
          <p:nvPr/>
        </p:nvSpPr>
        <p:spPr>
          <a:xfrm>
            <a:off x="6172200" y="4873752"/>
            <a:ext cx="5303520" cy="256032"/>
          </a:xfrm>
          <a:prstGeom prst="rect">
            <a:avLst/>
          </a:prstGeom>
          <a:noFill/>
        </p:spPr>
        <p:txBody>
          <a:bodyPr wrap="square">
            <a:spAutoFit/>
          </a:bodyPr>
          <a:lstStyle/>
          <a:p>
            <a:pPr algn="l"/>
            <a:r>
              <a:rPr sz="850" b="0" i="0" dirty="0">
                <a:solidFill>
                  <a:srgbClr val="6B7280"/>
                </a:solidFill>
                <a:latin typeface="Segoe UI"/>
              </a:rPr>
              <a:t>Lateralized septum deviation &amp; sphenoid restriction</a:t>
            </a:r>
          </a:p>
        </p:txBody>
      </p:sp>
      <p:sp>
        <p:nvSpPr>
          <p:cNvPr id="50" name="Rectangle 49"/>
          <p:cNvSpPr/>
          <p:nvPr/>
        </p:nvSpPr>
        <p:spPr>
          <a:xfrm>
            <a:off x="6035040" y="5166360"/>
            <a:ext cx="54864" cy="347472"/>
          </a:xfrm>
          <a:prstGeom prst="rect">
            <a:avLst/>
          </a:prstGeom>
          <a:solidFill>
            <a:srgbClr val="F973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6172200" y="5184648"/>
            <a:ext cx="2468880" cy="228600"/>
          </a:xfrm>
          <a:prstGeom prst="rect">
            <a:avLst/>
          </a:prstGeom>
          <a:noFill/>
        </p:spPr>
        <p:txBody>
          <a:bodyPr wrap="square">
            <a:spAutoFit/>
          </a:bodyPr>
          <a:lstStyle/>
          <a:p>
            <a:pPr algn="l"/>
            <a:r>
              <a:rPr sz="1000" b="1" i="0">
                <a:solidFill>
                  <a:srgbClr val="FFFFFF"/>
                </a:solidFill>
                <a:latin typeface="Segoe UI"/>
              </a:rPr>
              <a:t>Facial Height</a:t>
            </a:r>
          </a:p>
        </p:txBody>
      </p:sp>
      <p:sp>
        <p:nvSpPr>
          <p:cNvPr id="52" name="TextBox 51"/>
          <p:cNvSpPr txBox="1"/>
          <p:nvPr/>
        </p:nvSpPr>
        <p:spPr>
          <a:xfrm>
            <a:off x="6172200" y="5385816"/>
            <a:ext cx="5303520" cy="256032"/>
          </a:xfrm>
          <a:prstGeom prst="rect">
            <a:avLst/>
          </a:prstGeom>
          <a:noFill/>
        </p:spPr>
        <p:txBody>
          <a:bodyPr wrap="square">
            <a:spAutoFit/>
          </a:bodyPr>
          <a:lstStyle/>
          <a:p>
            <a:pPr algn="l"/>
            <a:r>
              <a:rPr sz="850" b="0" i="0">
                <a:solidFill>
                  <a:srgbClr val="6B7280"/>
                </a:solidFill>
                <a:latin typeface="Segoe UI"/>
              </a:rPr>
              <a:t>Jarabak ratio — 91.7% OSA at mandibular angle &gt;89.8°</a:t>
            </a:r>
          </a:p>
        </p:txBody>
      </p:sp>
      <p:sp>
        <p:nvSpPr>
          <p:cNvPr id="53" name="Rectangle 52"/>
          <p:cNvSpPr/>
          <p:nvPr/>
        </p:nvSpPr>
        <p:spPr>
          <a:xfrm>
            <a:off x="6035040" y="5678424"/>
            <a:ext cx="54864" cy="347472"/>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6172200" y="5696712"/>
            <a:ext cx="2468880" cy="228600"/>
          </a:xfrm>
          <a:prstGeom prst="rect">
            <a:avLst/>
          </a:prstGeom>
          <a:noFill/>
        </p:spPr>
        <p:txBody>
          <a:bodyPr wrap="square">
            <a:spAutoFit/>
          </a:bodyPr>
          <a:lstStyle/>
          <a:p>
            <a:pPr algn="l"/>
            <a:r>
              <a:rPr sz="1000" b="1" i="0">
                <a:solidFill>
                  <a:srgbClr val="FFFFFF"/>
                </a:solidFill>
                <a:latin typeface="Segoe UI"/>
              </a:rPr>
              <a:t>Questionnaire</a:t>
            </a:r>
          </a:p>
        </p:txBody>
      </p:sp>
      <p:sp>
        <p:nvSpPr>
          <p:cNvPr id="55" name="TextBox 54"/>
          <p:cNvSpPr txBox="1"/>
          <p:nvPr/>
        </p:nvSpPr>
        <p:spPr>
          <a:xfrm>
            <a:off x="6172200" y="5897880"/>
            <a:ext cx="5303520" cy="256032"/>
          </a:xfrm>
          <a:prstGeom prst="rect">
            <a:avLst/>
          </a:prstGeom>
          <a:noFill/>
        </p:spPr>
        <p:txBody>
          <a:bodyPr wrap="square">
            <a:spAutoFit/>
          </a:bodyPr>
          <a:lstStyle/>
          <a:p>
            <a:pPr algn="l"/>
            <a:r>
              <a:rPr sz="850" b="0" i="0">
                <a:solidFill>
                  <a:srgbClr val="6B7280"/>
                </a:solidFill>
                <a:latin typeface="Segoe UI"/>
              </a:rPr>
              <a:t>Patient-reported symptomatic burden (0–10)</a:t>
            </a:r>
          </a:p>
        </p:txBody>
      </p:sp>
      <p:sp>
        <p:nvSpPr>
          <p:cNvPr id="57" name="TextBox 56"/>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58" name="TextBox 57"/>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5</a:t>
            </a:r>
          </a:p>
        </p:txBody>
      </p:sp>
      <p:pic>
        <p:nvPicPr>
          <p:cNvPr id="59" name="Google Shape;413;p1">
            <a:extLst>
              <a:ext uri="{FF2B5EF4-FFF2-40B4-BE49-F238E27FC236}">
                <a16:creationId xmlns:a16="http://schemas.microsoft.com/office/drawing/2014/main" id="{DCA6252B-C436-1D18-1594-4DC07EA76D5A}"/>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Box 59">
            <a:extLst>
              <a:ext uri="{FF2B5EF4-FFF2-40B4-BE49-F238E27FC236}">
                <a16:creationId xmlns:a16="http://schemas.microsoft.com/office/drawing/2014/main" id="{839842E3-8924-8609-3F4D-F79605BF6300}"/>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4864"/>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88952"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14400" y="615243"/>
            <a:ext cx="10058400" cy="685800"/>
          </a:xfrm>
          <a:prstGeom prst="rect">
            <a:avLst/>
          </a:prstGeom>
          <a:noFill/>
        </p:spPr>
        <p:txBody>
          <a:bodyPr wrap="square">
            <a:spAutoFit/>
          </a:bodyPr>
          <a:lstStyle/>
          <a:p>
            <a:pPr algn="l"/>
            <a:r>
              <a:rPr lang="en-US" sz="3800" b="1" dirty="0">
                <a:solidFill>
                  <a:srgbClr val="FFFFFF"/>
                </a:solidFill>
                <a:latin typeface="Segoe UI"/>
              </a:rPr>
              <a:t>Global Reduction in Healthcare Costs</a:t>
            </a:r>
            <a:endParaRPr sz="3800" b="1" i="0" dirty="0">
              <a:solidFill>
                <a:srgbClr val="FFFFFF"/>
              </a:solidFill>
              <a:latin typeface="Segoe UI"/>
            </a:endParaRPr>
          </a:p>
        </p:txBody>
      </p:sp>
      <p:sp>
        <p:nvSpPr>
          <p:cNvPr id="7" name="TextBox 6"/>
          <p:cNvSpPr txBox="1"/>
          <p:nvPr/>
        </p:nvSpPr>
        <p:spPr>
          <a:xfrm>
            <a:off x="914400" y="1341847"/>
            <a:ext cx="9144000" cy="369332"/>
          </a:xfrm>
          <a:prstGeom prst="rect">
            <a:avLst/>
          </a:prstGeom>
          <a:noFill/>
        </p:spPr>
        <p:txBody>
          <a:bodyPr wrap="square">
            <a:spAutoFit/>
          </a:bodyPr>
          <a:lstStyle/>
          <a:p>
            <a:pPr algn="l"/>
            <a:r>
              <a:rPr lang="en-US" sz="1800" b="0" i="1" dirty="0">
                <a:solidFill>
                  <a:srgbClr val="93C5FD"/>
                </a:solidFill>
                <a:latin typeface="Segoe UI"/>
              </a:rPr>
              <a:t>Resolving OSA Can Help Resolve Many Additional Chronic </a:t>
            </a:r>
            <a:r>
              <a:rPr lang="en-US" i="1" dirty="0">
                <a:solidFill>
                  <a:srgbClr val="93C5FD"/>
                </a:solidFill>
                <a:latin typeface="Segoe UI"/>
              </a:rPr>
              <a:t>Diseases</a:t>
            </a:r>
            <a:endParaRPr sz="1800" b="0" i="1" dirty="0">
              <a:solidFill>
                <a:srgbClr val="93C5FD"/>
              </a:solidFill>
              <a:latin typeface="Segoe UI"/>
            </a:endParaRPr>
          </a:p>
        </p:txBody>
      </p:sp>
      <p:sp>
        <p:nvSpPr>
          <p:cNvPr id="8" name="Rectangle 7"/>
          <p:cNvSpPr/>
          <p:nvPr/>
        </p:nvSpPr>
        <p:spPr>
          <a:xfrm>
            <a:off x="941832" y="1783390"/>
            <a:ext cx="1005840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a:extLst>
              <a:ext uri="{FF2B5EF4-FFF2-40B4-BE49-F238E27FC236}">
                <a16:creationId xmlns:a16="http://schemas.microsoft.com/office/drawing/2014/main" id="{A650A23E-5BCB-30A0-84E5-802C48F3EEF3}"/>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pic>
        <p:nvPicPr>
          <p:cNvPr id="33" name="Google Shape;413;p1">
            <a:extLst>
              <a:ext uri="{FF2B5EF4-FFF2-40B4-BE49-F238E27FC236}">
                <a16:creationId xmlns:a16="http://schemas.microsoft.com/office/drawing/2014/main" id="{1B12E2B1-B902-C539-3B5D-57EAC99082BB}"/>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3" descr="A logo for a clinic&#10;&#10;AI-generated content may be incorrect.">
            <a:extLst>
              <a:ext uri="{FF2B5EF4-FFF2-40B4-BE49-F238E27FC236}">
                <a16:creationId xmlns:a16="http://schemas.microsoft.com/office/drawing/2014/main" id="{1E32CAA6-6514-90F3-2F4A-390F46922313}"/>
              </a:ext>
            </a:extLst>
          </p:cNvPr>
          <p:cNvPicPr>
            <a:picLocks noChangeAspect="1"/>
          </p:cNvPicPr>
          <p:nvPr/>
        </p:nvPicPr>
        <p:blipFill>
          <a:blip r:embed="rId3"/>
          <a:stretch>
            <a:fillRect/>
          </a:stretch>
        </p:blipFill>
        <p:spPr>
          <a:xfrm>
            <a:off x="914400" y="2100273"/>
            <a:ext cx="1052235" cy="1099527"/>
          </a:xfrm>
          <a:prstGeom prst="rect">
            <a:avLst/>
          </a:prstGeom>
        </p:spPr>
      </p:pic>
      <p:pic>
        <p:nvPicPr>
          <p:cNvPr id="35" name="Picture 34" descr="A screenshot of a medical report&#10;&#10;AI-generated content may be incorrect.">
            <a:extLst>
              <a:ext uri="{FF2B5EF4-FFF2-40B4-BE49-F238E27FC236}">
                <a16:creationId xmlns:a16="http://schemas.microsoft.com/office/drawing/2014/main" id="{5F096678-2AD7-9F03-328D-E943687FE697}"/>
              </a:ext>
            </a:extLst>
          </p:cNvPr>
          <p:cNvPicPr>
            <a:picLocks noChangeAspect="1"/>
          </p:cNvPicPr>
          <p:nvPr/>
        </p:nvPicPr>
        <p:blipFill>
          <a:blip r:embed="rId4"/>
          <a:stretch>
            <a:fillRect/>
          </a:stretch>
        </p:blipFill>
        <p:spPr>
          <a:xfrm>
            <a:off x="2095901" y="2117339"/>
            <a:ext cx="9071283" cy="4795526"/>
          </a:xfrm>
          <a:prstGeom prst="rect">
            <a:avLst/>
          </a:prstGeom>
        </p:spPr>
      </p:pic>
      <p:pic>
        <p:nvPicPr>
          <p:cNvPr id="36" name="Picture 35" descr="A black text on a white background&#10;&#10;AI-generated content may be incorrect.">
            <a:extLst>
              <a:ext uri="{FF2B5EF4-FFF2-40B4-BE49-F238E27FC236}">
                <a16:creationId xmlns:a16="http://schemas.microsoft.com/office/drawing/2014/main" id="{B99054C0-8447-4F0C-800E-6CEBCA7B635A}"/>
              </a:ext>
            </a:extLst>
          </p:cNvPr>
          <p:cNvPicPr>
            <a:picLocks noChangeAspect="1"/>
          </p:cNvPicPr>
          <p:nvPr/>
        </p:nvPicPr>
        <p:blipFill>
          <a:blip r:embed="rId5"/>
          <a:stretch>
            <a:fillRect/>
          </a:stretch>
        </p:blipFill>
        <p:spPr>
          <a:xfrm>
            <a:off x="366782" y="3698450"/>
            <a:ext cx="11455257" cy="2054045"/>
          </a:xfrm>
          <a:prstGeom prst="rect">
            <a:avLst/>
          </a:prstGeom>
        </p:spPr>
      </p:pic>
      <p:sp>
        <p:nvSpPr>
          <p:cNvPr id="37" name="Rectangle 36">
            <a:extLst>
              <a:ext uri="{FF2B5EF4-FFF2-40B4-BE49-F238E27FC236}">
                <a16:creationId xmlns:a16="http://schemas.microsoft.com/office/drawing/2014/main" id="{0F495D1E-87D5-24C6-19BE-3151E95E68B8}"/>
              </a:ext>
            </a:extLst>
          </p:cNvPr>
          <p:cNvSpPr/>
          <p:nvPr/>
        </p:nvSpPr>
        <p:spPr>
          <a:xfrm flipV="1">
            <a:off x="1907539" y="5317902"/>
            <a:ext cx="9914500" cy="45719"/>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a:extLst>
              <a:ext uri="{FF2B5EF4-FFF2-40B4-BE49-F238E27FC236}">
                <a16:creationId xmlns:a16="http://schemas.microsoft.com/office/drawing/2014/main" id="{E9E008E2-26A1-8A4E-8CF9-7CFB6B8E154A}"/>
              </a:ext>
            </a:extLst>
          </p:cNvPr>
          <p:cNvSpPr/>
          <p:nvPr/>
        </p:nvSpPr>
        <p:spPr>
          <a:xfrm flipV="1">
            <a:off x="523239" y="5627449"/>
            <a:ext cx="4112261" cy="4572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DCC34-B48C-8C80-BD2E-E8FFE4B1106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F930900-E0F5-B51F-4538-F0CF45EDF728}"/>
              </a:ext>
            </a:extLst>
          </p:cNvPr>
          <p:cNvSpPr/>
          <p:nvPr/>
        </p:nvSpPr>
        <p:spPr>
          <a:xfrm>
            <a:off x="182880" y="776541"/>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91227DE1-F606-1D18-1B32-C1057C13A2A5}"/>
              </a:ext>
            </a:extLst>
          </p:cNvPr>
          <p:cNvSpPr/>
          <p:nvPr/>
        </p:nvSpPr>
        <p:spPr>
          <a:xfrm>
            <a:off x="0" y="0"/>
            <a:ext cx="12188952"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a:extLst>
              <a:ext uri="{FF2B5EF4-FFF2-40B4-BE49-F238E27FC236}">
                <a16:creationId xmlns:a16="http://schemas.microsoft.com/office/drawing/2014/main" id="{D9964DDB-2334-9F48-64EA-4EF2E87B1851}"/>
              </a:ext>
            </a:extLst>
          </p:cNvPr>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1F708368-C6EE-0E4F-206B-0DE7461EA968}"/>
              </a:ext>
            </a:extLst>
          </p:cNvPr>
          <p:cNvSpPr txBox="1"/>
          <p:nvPr/>
        </p:nvSpPr>
        <p:spPr>
          <a:xfrm>
            <a:off x="914400" y="678743"/>
            <a:ext cx="10058400" cy="685800"/>
          </a:xfrm>
          <a:prstGeom prst="rect">
            <a:avLst/>
          </a:prstGeom>
          <a:noFill/>
        </p:spPr>
        <p:txBody>
          <a:bodyPr wrap="square">
            <a:spAutoFit/>
          </a:bodyPr>
          <a:lstStyle/>
          <a:p>
            <a:pPr algn="l"/>
            <a:r>
              <a:rPr lang="en-US" sz="3800" b="1" dirty="0">
                <a:solidFill>
                  <a:srgbClr val="FFFFFF"/>
                </a:solidFill>
                <a:latin typeface="Segoe UI"/>
              </a:rPr>
              <a:t>This is Bigger Than OSA</a:t>
            </a:r>
            <a:endParaRPr sz="3800" b="1" i="0" dirty="0">
              <a:solidFill>
                <a:srgbClr val="FFFFFF"/>
              </a:solidFill>
              <a:latin typeface="Segoe UI"/>
            </a:endParaRPr>
          </a:p>
        </p:txBody>
      </p:sp>
      <p:sp>
        <p:nvSpPr>
          <p:cNvPr id="7" name="TextBox 6">
            <a:extLst>
              <a:ext uri="{FF2B5EF4-FFF2-40B4-BE49-F238E27FC236}">
                <a16:creationId xmlns:a16="http://schemas.microsoft.com/office/drawing/2014/main" id="{FCC4B288-97E6-2AC5-B305-EC6E0014EEBA}"/>
              </a:ext>
            </a:extLst>
          </p:cNvPr>
          <p:cNvSpPr txBox="1"/>
          <p:nvPr/>
        </p:nvSpPr>
        <p:spPr>
          <a:xfrm>
            <a:off x="914400" y="1392647"/>
            <a:ext cx="9144000" cy="369332"/>
          </a:xfrm>
          <a:prstGeom prst="rect">
            <a:avLst/>
          </a:prstGeom>
          <a:noFill/>
        </p:spPr>
        <p:txBody>
          <a:bodyPr wrap="square">
            <a:spAutoFit/>
          </a:bodyPr>
          <a:lstStyle/>
          <a:p>
            <a:r>
              <a:rPr lang="en-US" b="1" dirty="0">
                <a:solidFill>
                  <a:srgbClr val="ED57F7"/>
                </a:solidFill>
              </a:rPr>
              <a:t>“Obstructive sleep apnea is not just a sleep disorder — it is a systemic disease driver.”</a:t>
            </a:r>
            <a:endParaRPr lang="en-US" dirty="0">
              <a:solidFill>
                <a:srgbClr val="ED57F7"/>
              </a:solidFill>
            </a:endParaRPr>
          </a:p>
        </p:txBody>
      </p:sp>
      <p:sp>
        <p:nvSpPr>
          <p:cNvPr id="8" name="Rectangle 7">
            <a:extLst>
              <a:ext uri="{FF2B5EF4-FFF2-40B4-BE49-F238E27FC236}">
                <a16:creationId xmlns:a16="http://schemas.microsoft.com/office/drawing/2014/main" id="{A9DAD71D-8868-84C0-041D-31773DF6C9D1}"/>
              </a:ext>
            </a:extLst>
          </p:cNvPr>
          <p:cNvSpPr/>
          <p:nvPr/>
        </p:nvSpPr>
        <p:spPr>
          <a:xfrm>
            <a:off x="941832" y="1923090"/>
            <a:ext cx="1005840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a:extLst>
              <a:ext uri="{FF2B5EF4-FFF2-40B4-BE49-F238E27FC236}">
                <a16:creationId xmlns:a16="http://schemas.microsoft.com/office/drawing/2014/main" id="{D0DBC446-23DF-71C9-C462-B4626B538C2F}"/>
              </a:ext>
            </a:extLst>
          </p:cNvPr>
          <p:cNvSpPr/>
          <p:nvPr/>
        </p:nvSpPr>
        <p:spPr>
          <a:xfrm>
            <a:off x="2390850" y="2386591"/>
            <a:ext cx="45719" cy="2048375"/>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a:extLst>
              <a:ext uri="{FF2B5EF4-FFF2-40B4-BE49-F238E27FC236}">
                <a16:creationId xmlns:a16="http://schemas.microsoft.com/office/drawing/2014/main" id="{A715A613-8612-BA22-65FF-87F4DBEEDC2D}"/>
              </a:ext>
            </a:extLst>
          </p:cNvPr>
          <p:cNvSpPr/>
          <p:nvPr/>
        </p:nvSpPr>
        <p:spPr>
          <a:xfrm flipH="1">
            <a:off x="7159841" y="3342327"/>
            <a:ext cx="45719" cy="2610361"/>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a:extLst>
              <a:ext uri="{FF2B5EF4-FFF2-40B4-BE49-F238E27FC236}">
                <a16:creationId xmlns:a16="http://schemas.microsoft.com/office/drawing/2014/main" id="{D4D269B7-8ACA-6308-F21D-93585CF6FF2E}"/>
              </a:ext>
            </a:extLst>
          </p:cNvPr>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a:extLst>
              <a:ext uri="{FF2B5EF4-FFF2-40B4-BE49-F238E27FC236}">
                <a16:creationId xmlns:a16="http://schemas.microsoft.com/office/drawing/2014/main" id="{44CDA660-A40D-877A-7D88-D81166276036}"/>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pic>
        <p:nvPicPr>
          <p:cNvPr id="33" name="Google Shape;413;p1">
            <a:extLst>
              <a:ext uri="{FF2B5EF4-FFF2-40B4-BE49-F238E27FC236}">
                <a16:creationId xmlns:a16="http://schemas.microsoft.com/office/drawing/2014/main" id="{C5987DD4-D63F-1883-CACC-4819303CE26A}"/>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0C37AE2F-EA9E-77DA-6618-19C3AA584C87}"/>
              </a:ext>
            </a:extLst>
          </p:cNvPr>
          <p:cNvSpPr txBox="1"/>
          <p:nvPr/>
        </p:nvSpPr>
        <p:spPr>
          <a:xfrm>
            <a:off x="2517849" y="2284391"/>
            <a:ext cx="3967481" cy="2585323"/>
          </a:xfrm>
          <a:prstGeom prst="rect">
            <a:avLst/>
          </a:prstGeom>
          <a:noFill/>
        </p:spPr>
        <p:txBody>
          <a:bodyPr wrap="square" rtlCol="0">
            <a:spAutoFit/>
          </a:bodyPr>
          <a:lstStyle/>
          <a:p>
            <a:pPr>
              <a:buNone/>
            </a:pPr>
            <a:r>
              <a:rPr lang="en-US" b="1" dirty="0">
                <a:solidFill>
                  <a:srgbClr val="FFC000"/>
                </a:solidFill>
              </a:rPr>
              <a:t>Untreated OSA drives:</a:t>
            </a:r>
            <a:br>
              <a:rPr lang="en-US" dirty="0">
                <a:solidFill>
                  <a:schemeClr val="bg1"/>
                </a:solidFill>
              </a:rPr>
            </a:br>
            <a:endParaRPr lang="en-US" dirty="0">
              <a:solidFill>
                <a:schemeClr val="bg1"/>
              </a:solidFill>
            </a:endParaRPr>
          </a:p>
          <a:p>
            <a:pPr>
              <a:buNone/>
            </a:pPr>
            <a:r>
              <a:rPr lang="en-US" dirty="0">
                <a:solidFill>
                  <a:schemeClr val="bg1"/>
                </a:solidFill>
              </a:rPr>
              <a:t>• Intermittent hypoxia</a:t>
            </a:r>
          </a:p>
          <a:p>
            <a:pPr>
              <a:buNone/>
            </a:pPr>
            <a:r>
              <a:rPr lang="en-US" dirty="0">
                <a:solidFill>
                  <a:schemeClr val="bg1"/>
                </a:solidFill>
              </a:rPr>
              <a:t>• Sympathetic nervous system activation</a:t>
            </a:r>
          </a:p>
          <a:p>
            <a:pPr>
              <a:buNone/>
            </a:pPr>
            <a:r>
              <a:rPr lang="en-US" dirty="0">
                <a:solidFill>
                  <a:schemeClr val="bg1"/>
                </a:solidFill>
              </a:rPr>
              <a:t>• Sleep fragmentation</a:t>
            </a:r>
          </a:p>
          <a:p>
            <a:pPr>
              <a:buNone/>
            </a:pPr>
            <a:r>
              <a:rPr lang="en-US" dirty="0">
                <a:solidFill>
                  <a:schemeClr val="bg1"/>
                </a:solidFill>
              </a:rPr>
              <a:t>• Impaired glymphatic clearance</a:t>
            </a:r>
          </a:p>
          <a:p>
            <a:pPr>
              <a:buNone/>
            </a:pPr>
            <a:r>
              <a:rPr lang="en-US" dirty="0">
                <a:solidFill>
                  <a:schemeClr val="bg1"/>
                </a:solidFill>
              </a:rPr>
              <a:t>• Hormonal dysregulation</a:t>
            </a:r>
          </a:p>
          <a:p>
            <a:pPr>
              <a:buNone/>
            </a:pPr>
            <a:br>
              <a:rPr lang="en-US" dirty="0">
                <a:solidFill>
                  <a:schemeClr val="bg1"/>
                </a:solidFill>
              </a:rPr>
            </a:br>
            <a:endParaRPr lang="en-US" dirty="0">
              <a:solidFill>
                <a:schemeClr val="bg1"/>
              </a:solidFill>
            </a:endParaRPr>
          </a:p>
        </p:txBody>
      </p:sp>
      <p:sp>
        <p:nvSpPr>
          <p:cNvPr id="26" name="TextBox 25">
            <a:extLst>
              <a:ext uri="{FF2B5EF4-FFF2-40B4-BE49-F238E27FC236}">
                <a16:creationId xmlns:a16="http://schemas.microsoft.com/office/drawing/2014/main" id="{BAA71798-B197-8522-1E97-C4103EC19FE6}"/>
              </a:ext>
            </a:extLst>
          </p:cNvPr>
          <p:cNvSpPr txBox="1"/>
          <p:nvPr/>
        </p:nvSpPr>
        <p:spPr>
          <a:xfrm>
            <a:off x="7281926" y="3219137"/>
            <a:ext cx="3149600" cy="2862322"/>
          </a:xfrm>
          <a:prstGeom prst="rect">
            <a:avLst/>
          </a:prstGeom>
          <a:noFill/>
        </p:spPr>
        <p:txBody>
          <a:bodyPr wrap="square" rtlCol="0">
            <a:spAutoFit/>
          </a:bodyPr>
          <a:lstStyle/>
          <a:p>
            <a:pPr>
              <a:buNone/>
            </a:pPr>
            <a:r>
              <a:rPr lang="en-US" b="1" dirty="0">
                <a:solidFill>
                  <a:srgbClr val="00B0F0"/>
                </a:solidFill>
              </a:rPr>
              <a:t>Which contributes to:</a:t>
            </a:r>
          </a:p>
          <a:p>
            <a:pPr>
              <a:buNone/>
            </a:pPr>
            <a:endParaRPr lang="en-US" dirty="0">
              <a:solidFill>
                <a:schemeClr val="bg1"/>
              </a:solidFill>
            </a:endParaRPr>
          </a:p>
          <a:p>
            <a:pPr>
              <a:buNone/>
            </a:pPr>
            <a:r>
              <a:rPr lang="en-US" dirty="0">
                <a:solidFill>
                  <a:schemeClr val="bg1"/>
                </a:solidFill>
              </a:rPr>
              <a:t>• Hypertension</a:t>
            </a:r>
          </a:p>
          <a:p>
            <a:pPr>
              <a:buNone/>
            </a:pPr>
            <a:r>
              <a:rPr lang="en-US" dirty="0">
                <a:solidFill>
                  <a:schemeClr val="bg1"/>
                </a:solidFill>
              </a:rPr>
              <a:t>• Cardiovascular disease</a:t>
            </a:r>
          </a:p>
          <a:p>
            <a:pPr>
              <a:buNone/>
            </a:pPr>
            <a:r>
              <a:rPr lang="en-US" dirty="0">
                <a:solidFill>
                  <a:schemeClr val="bg1"/>
                </a:solidFill>
              </a:rPr>
              <a:t>• Diabetes</a:t>
            </a:r>
          </a:p>
          <a:p>
            <a:pPr>
              <a:buNone/>
            </a:pPr>
            <a:r>
              <a:rPr lang="en-US" dirty="0">
                <a:solidFill>
                  <a:schemeClr val="bg1"/>
                </a:solidFill>
              </a:rPr>
              <a:t>• Depression &amp; anxiety</a:t>
            </a:r>
          </a:p>
          <a:p>
            <a:pPr>
              <a:buNone/>
            </a:pPr>
            <a:r>
              <a:rPr lang="en-US" dirty="0">
                <a:solidFill>
                  <a:schemeClr val="bg1"/>
                </a:solidFill>
              </a:rPr>
              <a:t>• Cognitive impairment</a:t>
            </a:r>
          </a:p>
          <a:p>
            <a:pPr>
              <a:buNone/>
            </a:pPr>
            <a:r>
              <a:rPr lang="en-US" dirty="0">
                <a:solidFill>
                  <a:schemeClr val="bg1"/>
                </a:solidFill>
              </a:rPr>
              <a:t>• Chronic fatigue</a:t>
            </a:r>
          </a:p>
          <a:p>
            <a:pPr>
              <a:buNone/>
            </a:pPr>
            <a:r>
              <a:rPr lang="en-US" dirty="0">
                <a:solidFill>
                  <a:schemeClr val="bg1"/>
                </a:solidFill>
              </a:rPr>
              <a:t>• Insomnia</a:t>
            </a:r>
          </a:p>
          <a:p>
            <a:r>
              <a:rPr lang="en-US" dirty="0">
                <a:solidFill>
                  <a:schemeClr val="bg1"/>
                </a:solidFill>
              </a:rPr>
              <a:t>• Neurodegenerative risk</a:t>
            </a:r>
          </a:p>
        </p:txBody>
      </p:sp>
      <p:sp>
        <p:nvSpPr>
          <p:cNvPr id="31" name="Curved Up Arrow 30">
            <a:extLst>
              <a:ext uri="{FF2B5EF4-FFF2-40B4-BE49-F238E27FC236}">
                <a16:creationId xmlns:a16="http://schemas.microsoft.com/office/drawing/2014/main" id="{9E8FB3CF-116D-2A8C-6ECD-7B5A2810A557}"/>
              </a:ext>
            </a:extLst>
          </p:cNvPr>
          <p:cNvSpPr/>
          <p:nvPr/>
        </p:nvSpPr>
        <p:spPr>
          <a:xfrm rot="510684" flipV="1">
            <a:off x="5579834" y="2191298"/>
            <a:ext cx="2313761" cy="897286"/>
          </a:xfrm>
          <a:prstGeom prst="curved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34" name="Curved Up Arrow 33">
            <a:extLst>
              <a:ext uri="{FF2B5EF4-FFF2-40B4-BE49-F238E27FC236}">
                <a16:creationId xmlns:a16="http://schemas.microsoft.com/office/drawing/2014/main" id="{97E15A3D-707F-DFA7-8D6E-8F82F32FA378}"/>
              </a:ext>
            </a:extLst>
          </p:cNvPr>
          <p:cNvSpPr/>
          <p:nvPr/>
        </p:nvSpPr>
        <p:spPr>
          <a:xfrm rot="510684">
            <a:off x="4634284" y="4666365"/>
            <a:ext cx="2313761" cy="969904"/>
          </a:xfrm>
          <a:prstGeom prst="curved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52113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70269-B4D6-9068-8273-168AF9E3CA5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15BCC87-0F51-B4C0-5BDA-CFFC05886B63}"/>
              </a:ext>
            </a:extLst>
          </p:cNvPr>
          <p:cNvSpPr/>
          <p:nvPr/>
        </p:nvSpPr>
        <p:spPr>
          <a:xfrm>
            <a:off x="0" y="0"/>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C9617C76-B7C8-E851-453B-318C9895938C}"/>
              </a:ext>
            </a:extLst>
          </p:cNvPr>
          <p:cNvSpPr/>
          <p:nvPr/>
        </p:nvSpPr>
        <p:spPr>
          <a:xfrm>
            <a:off x="0" y="0"/>
            <a:ext cx="12188952"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a:extLst>
              <a:ext uri="{FF2B5EF4-FFF2-40B4-BE49-F238E27FC236}">
                <a16:creationId xmlns:a16="http://schemas.microsoft.com/office/drawing/2014/main" id="{5460CD7E-8DFE-028B-2B31-AB34080A7BBB}"/>
              </a:ext>
            </a:extLst>
          </p:cNvPr>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03244EB9-19B9-91F0-431C-5AFEE267D30D}"/>
              </a:ext>
            </a:extLst>
          </p:cNvPr>
          <p:cNvSpPr txBox="1"/>
          <p:nvPr/>
        </p:nvSpPr>
        <p:spPr>
          <a:xfrm>
            <a:off x="914400" y="868680"/>
            <a:ext cx="10058400" cy="685800"/>
          </a:xfrm>
          <a:prstGeom prst="rect">
            <a:avLst/>
          </a:prstGeom>
          <a:noFill/>
        </p:spPr>
        <p:txBody>
          <a:bodyPr wrap="square">
            <a:spAutoFit/>
          </a:bodyPr>
          <a:lstStyle/>
          <a:p>
            <a:pPr algn="l"/>
            <a:r>
              <a:rPr lang="en-US" sz="3800" b="1" dirty="0">
                <a:solidFill>
                  <a:srgbClr val="FFFFFF"/>
                </a:solidFill>
                <a:latin typeface="Segoe UI"/>
              </a:rPr>
              <a:t>Why Fixing OSA Matters</a:t>
            </a:r>
            <a:endParaRPr sz="3800" b="1" i="0" dirty="0">
              <a:solidFill>
                <a:srgbClr val="FFFFFF"/>
              </a:solidFill>
              <a:latin typeface="Segoe UI"/>
            </a:endParaRPr>
          </a:p>
        </p:txBody>
      </p:sp>
      <p:sp>
        <p:nvSpPr>
          <p:cNvPr id="7" name="TextBox 6">
            <a:extLst>
              <a:ext uri="{FF2B5EF4-FFF2-40B4-BE49-F238E27FC236}">
                <a16:creationId xmlns:a16="http://schemas.microsoft.com/office/drawing/2014/main" id="{F1A63792-6C73-01D0-8015-373438B0705D}"/>
              </a:ext>
            </a:extLst>
          </p:cNvPr>
          <p:cNvSpPr txBox="1"/>
          <p:nvPr/>
        </p:nvSpPr>
        <p:spPr>
          <a:xfrm>
            <a:off x="914400" y="1572768"/>
            <a:ext cx="9144000" cy="369332"/>
          </a:xfrm>
          <a:prstGeom prst="rect">
            <a:avLst/>
          </a:prstGeom>
          <a:noFill/>
        </p:spPr>
        <p:txBody>
          <a:bodyPr wrap="square">
            <a:spAutoFit/>
          </a:bodyPr>
          <a:lstStyle/>
          <a:p>
            <a:pPr algn="l"/>
            <a:r>
              <a:rPr lang="en-US" sz="1800" b="0" i="1" dirty="0">
                <a:solidFill>
                  <a:srgbClr val="93C5FD"/>
                </a:solidFill>
                <a:latin typeface="Segoe UI"/>
              </a:rPr>
              <a:t>Resolving OSA Can Help Resolve Many Additional Chronic </a:t>
            </a:r>
            <a:r>
              <a:rPr lang="en-US" i="1" dirty="0">
                <a:solidFill>
                  <a:srgbClr val="93C5FD"/>
                </a:solidFill>
                <a:latin typeface="Segoe UI"/>
              </a:rPr>
              <a:t>Diseases</a:t>
            </a:r>
            <a:endParaRPr sz="1800" b="0" i="1" dirty="0">
              <a:solidFill>
                <a:srgbClr val="93C5FD"/>
              </a:solidFill>
              <a:latin typeface="Segoe UI"/>
            </a:endParaRPr>
          </a:p>
        </p:txBody>
      </p:sp>
      <p:sp>
        <p:nvSpPr>
          <p:cNvPr id="8" name="Rectangle 7">
            <a:extLst>
              <a:ext uri="{FF2B5EF4-FFF2-40B4-BE49-F238E27FC236}">
                <a16:creationId xmlns:a16="http://schemas.microsoft.com/office/drawing/2014/main" id="{24BC7397-595F-03EC-277B-0C7413D31F73}"/>
              </a:ext>
            </a:extLst>
          </p:cNvPr>
          <p:cNvSpPr/>
          <p:nvPr/>
        </p:nvSpPr>
        <p:spPr>
          <a:xfrm>
            <a:off x="914400" y="2176272"/>
            <a:ext cx="1005840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a:extLst>
              <a:ext uri="{FF2B5EF4-FFF2-40B4-BE49-F238E27FC236}">
                <a16:creationId xmlns:a16="http://schemas.microsoft.com/office/drawing/2014/main" id="{9EC723DC-54A3-4D5D-938B-79A8B98DC91F}"/>
              </a:ext>
            </a:extLst>
          </p:cNvPr>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2">
            <a:extLst>
              <a:ext uri="{FF2B5EF4-FFF2-40B4-BE49-F238E27FC236}">
                <a16:creationId xmlns:a16="http://schemas.microsoft.com/office/drawing/2014/main" id="{15B09AB8-5FF8-D3C3-E05F-8FE3B3E4ABD3}"/>
              </a:ext>
            </a:extLst>
          </p:cNvPr>
          <p:cNvSpPr txBox="1">
            <a:spLocks noChangeArrowheads="1"/>
          </p:cNvSpPr>
          <p:nvPr/>
        </p:nvSpPr>
        <p:spPr bwMode="auto">
          <a:xfrm>
            <a:off x="1328820" y="2455657"/>
            <a:ext cx="4948536" cy="3477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285664" indent="-285664" defTabSz="914126" fontAlgn="base">
              <a:lnSpc>
                <a:spcPct val="100000"/>
              </a:lnSpc>
              <a:spcBef>
                <a:spcPct val="0"/>
              </a:spcBef>
              <a:spcAft>
                <a:spcPts val="600"/>
              </a:spcAft>
              <a:defRPr/>
            </a:pPr>
            <a:r>
              <a:rPr lang="en-US" altLang="en-US" sz="1999" dirty="0">
                <a:solidFill>
                  <a:schemeClr val="bg1"/>
                </a:solidFill>
              </a:rPr>
              <a:t>All-cause mortality declines by 7.5%</a:t>
            </a:r>
          </a:p>
          <a:p>
            <a:pPr marL="285664" indent="-285664" defTabSz="914126" fontAlgn="base">
              <a:lnSpc>
                <a:spcPct val="100000"/>
              </a:lnSpc>
              <a:spcBef>
                <a:spcPct val="0"/>
              </a:spcBef>
              <a:spcAft>
                <a:spcPts val="600"/>
              </a:spcAft>
              <a:defRPr/>
            </a:pPr>
            <a:r>
              <a:rPr lang="en-US" altLang="en-US" sz="1999" dirty="0">
                <a:solidFill>
                  <a:schemeClr val="bg1"/>
                </a:solidFill>
              </a:rPr>
              <a:t>Cardiovascular mortality declines by 22.7%</a:t>
            </a:r>
          </a:p>
          <a:p>
            <a:pPr marL="285664" indent="-285664" defTabSz="914126" fontAlgn="base">
              <a:lnSpc>
                <a:spcPct val="100000"/>
              </a:lnSpc>
              <a:spcBef>
                <a:spcPct val="0"/>
              </a:spcBef>
              <a:spcAft>
                <a:spcPts val="600"/>
              </a:spcAft>
              <a:defRPr/>
            </a:pPr>
            <a:r>
              <a:rPr lang="en-US" altLang="en-US" sz="1999" dirty="0">
                <a:solidFill>
                  <a:schemeClr val="bg1"/>
                </a:solidFill>
              </a:rPr>
              <a:t>Diabetic retinopathy declines by 20.7%</a:t>
            </a:r>
          </a:p>
          <a:p>
            <a:pPr marL="285664" indent="-285664" defTabSz="914126" fontAlgn="base">
              <a:lnSpc>
                <a:spcPct val="100000"/>
              </a:lnSpc>
              <a:spcBef>
                <a:spcPct val="0"/>
              </a:spcBef>
              <a:spcAft>
                <a:spcPts val="600"/>
              </a:spcAft>
              <a:defRPr/>
            </a:pPr>
            <a:r>
              <a:rPr lang="en-US" altLang="en-US" sz="1999" dirty="0">
                <a:solidFill>
                  <a:schemeClr val="bg1"/>
                </a:solidFill>
              </a:rPr>
              <a:t>Diabetic kidney disease declines by 13.5%</a:t>
            </a:r>
          </a:p>
          <a:p>
            <a:pPr marL="285664" indent="-285664" defTabSz="914126" fontAlgn="base">
              <a:lnSpc>
                <a:spcPct val="100000"/>
              </a:lnSpc>
              <a:spcBef>
                <a:spcPct val="0"/>
              </a:spcBef>
              <a:spcAft>
                <a:spcPts val="600"/>
              </a:spcAft>
              <a:defRPr/>
            </a:pPr>
            <a:r>
              <a:rPr lang="en-US" altLang="en-US" sz="1999" dirty="0">
                <a:solidFill>
                  <a:schemeClr val="bg1"/>
                </a:solidFill>
              </a:rPr>
              <a:t>Type-2 Diabetes declines by 14.5%</a:t>
            </a:r>
          </a:p>
          <a:p>
            <a:pPr marL="285664" indent="-285664" defTabSz="914126" fontAlgn="base">
              <a:lnSpc>
                <a:spcPct val="100000"/>
              </a:lnSpc>
              <a:spcBef>
                <a:spcPct val="0"/>
              </a:spcBef>
              <a:spcAft>
                <a:spcPts val="600"/>
              </a:spcAft>
              <a:defRPr/>
            </a:pPr>
            <a:r>
              <a:rPr lang="en-US" altLang="en-US" sz="1999" dirty="0">
                <a:solidFill>
                  <a:schemeClr val="bg1"/>
                </a:solidFill>
              </a:rPr>
              <a:t>Erectile dysfunction declines by 22.8%</a:t>
            </a:r>
          </a:p>
          <a:p>
            <a:pPr marL="285664" indent="-285664" defTabSz="914126" fontAlgn="base">
              <a:lnSpc>
                <a:spcPct val="100000"/>
              </a:lnSpc>
              <a:spcBef>
                <a:spcPct val="0"/>
              </a:spcBef>
              <a:spcAft>
                <a:spcPts val="600"/>
              </a:spcAft>
              <a:defRPr/>
            </a:pPr>
            <a:r>
              <a:rPr lang="en-US" altLang="en-US" sz="1999" dirty="0">
                <a:solidFill>
                  <a:schemeClr val="bg1"/>
                </a:solidFill>
              </a:rPr>
              <a:t>Parkinson’s disease declines by 13.7%</a:t>
            </a:r>
          </a:p>
          <a:p>
            <a:pPr marL="285664" indent="-285664" defTabSz="914126" fontAlgn="base">
              <a:lnSpc>
                <a:spcPct val="100000"/>
              </a:lnSpc>
              <a:spcBef>
                <a:spcPct val="0"/>
              </a:spcBef>
              <a:spcAft>
                <a:spcPts val="600"/>
              </a:spcAft>
              <a:defRPr/>
            </a:pPr>
            <a:r>
              <a:rPr lang="en-US" altLang="en-US" sz="1999" dirty="0">
                <a:solidFill>
                  <a:schemeClr val="bg1"/>
                </a:solidFill>
              </a:rPr>
              <a:t>Auto accidents decline by 5.3%</a:t>
            </a:r>
          </a:p>
          <a:p>
            <a:pPr marL="285664" indent="-285664" defTabSz="914126" fontAlgn="base">
              <a:lnSpc>
                <a:spcPct val="100000"/>
              </a:lnSpc>
              <a:spcBef>
                <a:spcPct val="0"/>
              </a:spcBef>
              <a:spcAft>
                <a:spcPts val="600"/>
              </a:spcAft>
              <a:defRPr/>
            </a:pPr>
            <a:r>
              <a:rPr lang="en-US" altLang="en-US" sz="1999" dirty="0">
                <a:solidFill>
                  <a:schemeClr val="bg1"/>
                </a:solidFill>
              </a:rPr>
              <a:t>Workplace accidents decline by 3.3%</a:t>
            </a:r>
            <a:endParaRPr lang="en-US" altLang="en-US" sz="1799" dirty="0">
              <a:solidFill>
                <a:schemeClr val="bg1"/>
              </a:solidFill>
            </a:endParaRPr>
          </a:p>
        </p:txBody>
      </p:sp>
      <p:sp>
        <p:nvSpPr>
          <p:cNvPr id="32" name="TextBox 3">
            <a:extLst>
              <a:ext uri="{FF2B5EF4-FFF2-40B4-BE49-F238E27FC236}">
                <a16:creationId xmlns:a16="http://schemas.microsoft.com/office/drawing/2014/main" id="{40EA15CD-9CA6-77BC-1598-14E2F400590D}"/>
              </a:ext>
            </a:extLst>
          </p:cNvPr>
          <p:cNvSpPr txBox="1">
            <a:spLocks noChangeArrowheads="1"/>
          </p:cNvSpPr>
          <p:nvPr/>
        </p:nvSpPr>
        <p:spPr bwMode="auto">
          <a:xfrm>
            <a:off x="6429527" y="2455656"/>
            <a:ext cx="4946948" cy="2707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285664" indent="-285664" defTabSz="914126" fontAlgn="base">
              <a:lnSpc>
                <a:spcPct val="100000"/>
              </a:lnSpc>
              <a:spcBef>
                <a:spcPct val="0"/>
              </a:spcBef>
              <a:spcAft>
                <a:spcPts val="600"/>
              </a:spcAft>
              <a:defRPr/>
            </a:pPr>
            <a:r>
              <a:rPr lang="en-US" altLang="en-US" sz="1999" dirty="0">
                <a:solidFill>
                  <a:schemeClr val="bg1"/>
                </a:solidFill>
              </a:rPr>
              <a:t>Cancer declines by 9.7%</a:t>
            </a:r>
          </a:p>
          <a:p>
            <a:pPr marL="285664" indent="-285664" defTabSz="914126" fontAlgn="base">
              <a:lnSpc>
                <a:spcPct val="100000"/>
              </a:lnSpc>
              <a:spcBef>
                <a:spcPct val="0"/>
              </a:spcBef>
              <a:spcAft>
                <a:spcPts val="600"/>
              </a:spcAft>
              <a:defRPr/>
            </a:pPr>
            <a:r>
              <a:rPr lang="en-US" altLang="en-US" sz="1999" dirty="0">
                <a:solidFill>
                  <a:schemeClr val="bg1"/>
                </a:solidFill>
              </a:rPr>
              <a:t>Stroke declines by 14.7%</a:t>
            </a:r>
          </a:p>
          <a:p>
            <a:pPr marL="285664" indent="-285664" defTabSz="914126" fontAlgn="base">
              <a:lnSpc>
                <a:spcPct val="100000"/>
              </a:lnSpc>
              <a:spcBef>
                <a:spcPct val="0"/>
              </a:spcBef>
              <a:spcAft>
                <a:spcPts val="600"/>
              </a:spcAft>
              <a:defRPr/>
            </a:pPr>
            <a:r>
              <a:rPr lang="en-US" altLang="en-US" sz="1999" dirty="0">
                <a:solidFill>
                  <a:schemeClr val="bg1"/>
                </a:solidFill>
              </a:rPr>
              <a:t>Depression declines by 24.2%</a:t>
            </a:r>
          </a:p>
          <a:p>
            <a:pPr marL="285664" indent="-285664" defTabSz="914126" fontAlgn="base">
              <a:lnSpc>
                <a:spcPct val="100000"/>
              </a:lnSpc>
              <a:spcBef>
                <a:spcPct val="0"/>
              </a:spcBef>
              <a:spcAft>
                <a:spcPts val="600"/>
              </a:spcAft>
              <a:defRPr/>
            </a:pPr>
            <a:r>
              <a:rPr lang="en-US" altLang="en-US" sz="1999" dirty="0">
                <a:solidFill>
                  <a:schemeClr val="bg1"/>
                </a:solidFill>
              </a:rPr>
              <a:t>Hypertension declines by 32.5%</a:t>
            </a:r>
          </a:p>
          <a:p>
            <a:pPr marL="285664" indent="-285664" defTabSz="914126" fontAlgn="base">
              <a:lnSpc>
                <a:spcPct val="100000"/>
              </a:lnSpc>
              <a:spcBef>
                <a:spcPct val="0"/>
              </a:spcBef>
              <a:spcAft>
                <a:spcPts val="600"/>
              </a:spcAft>
              <a:defRPr/>
            </a:pPr>
            <a:r>
              <a:rPr lang="en-US" altLang="en-US" sz="1999" dirty="0">
                <a:solidFill>
                  <a:schemeClr val="bg1"/>
                </a:solidFill>
              </a:rPr>
              <a:t>Pre-eclampsia declines by 19.5%</a:t>
            </a:r>
          </a:p>
          <a:p>
            <a:pPr marL="285664" indent="-285664" defTabSz="914126" fontAlgn="base">
              <a:lnSpc>
                <a:spcPct val="100000"/>
              </a:lnSpc>
              <a:spcBef>
                <a:spcPct val="0"/>
              </a:spcBef>
              <a:spcAft>
                <a:spcPts val="600"/>
              </a:spcAft>
              <a:defRPr/>
            </a:pPr>
            <a:r>
              <a:rPr lang="en-US" altLang="en-US" sz="1999" dirty="0">
                <a:solidFill>
                  <a:schemeClr val="bg1"/>
                </a:solidFill>
              </a:rPr>
              <a:t>Pre-term deliveries decline by 10.0%</a:t>
            </a:r>
          </a:p>
          <a:p>
            <a:pPr marL="285664" indent="-285664" defTabSz="914126" fontAlgn="base">
              <a:lnSpc>
                <a:spcPct val="100000"/>
              </a:lnSpc>
              <a:spcBef>
                <a:spcPct val="0"/>
              </a:spcBef>
              <a:spcAft>
                <a:spcPts val="600"/>
              </a:spcAft>
              <a:defRPr/>
            </a:pPr>
            <a:r>
              <a:rPr lang="en-US" altLang="en-US" sz="1999" dirty="0">
                <a:solidFill>
                  <a:schemeClr val="bg1"/>
                </a:solidFill>
              </a:rPr>
              <a:t>Pediatric bedwetting declines by 97.4%</a:t>
            </a:r>
          </a:p>
        </p:txBody>
      </p:sp>
      <p:sp>
        <p:nvSpPr>
          <p:cNvPr id="33" name="TextBox 22">
            <a:extLst>
              <a:ext uri="{FF2B5EF4-FFF2-40B4-BE49-F238E27FC236}">
                <a16:creationId xmlns:a16="http://schemas.microsoft.com/office/drawing/2014/main" id="{2F021B76-A3C6-A005-E8D1-6117CBA48F82}"/>
              </a:ext>
            </a:extLst>
          </p:cNvPr>
          <p:cNvSpPr txBox="1">
            <a:spLocks noChangeArrowheads="1"/>
          </p:cNvSpPr>
          <p:nvPr/>
        </p:nvSpPr>
        <p:spPr bwMode="auto">
          <a:xfrm>
            <a:off x="6332720" y="5551032"/>
            <a:ext cx="5069155" cy="507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126" fontAlgn="base">
              <a:lnSpc>
                <a:spcPct val="100000"/>
              </a:lnSpc>
              <a:spcBef>
                <a:spcPct val="0"/>
              </a:spcBef>
              <a:spcAft>
                <a:spcPct val="0"/>
              </a:spcAft>
              <a:buNone/>
              <a:defRPr/>
            </a:pPr>
            <a:r>
              <a:rPr lang="en-US" altLang="en-US" sz="900" dirty="0">
                <a:solidFill>
                  <a:schemeClr val="bg1"/>
                </a:solidFill>
                <a:latin typeface="Helvetica" pitchFamily="2" charset="0"/>
              </a:rPr>
              <a:t>Borsoi L, Armeni P, Donin G, Costa F, Ferini-</a:t>
            </a:r>
            <a:r>
              <a:rPr lang="en-US" altLang="en-US" sz="900" dirty="0" err="1">
                <a:solidFill>
                  <a:schemeClr val="bg1"/>
                </a:solidFill>
                <a:latin typeface="Helvetica" pitchFamily="2" charset="0"/>
              </a:rPr>
              <a:t>Strambi</a:t>
            </a:r>
            <a:r>
              <a:rPr lang="en-US" altLang="en-US" sz="900" dirty="0">
                <a:solidFill>
                  <a:schemeClr val="bg1"/>
                </a:solidFill>
                <a:latin typeface="Helvetica" pitchFamily="2" charset="0"/>
              </a:rPr>
              <a:t> L (2022) The invisible costs of obstructive sleep apnea (OSA): Systematic review and cost-of-illness analysis. </a:t>
            </a:r>
            <a:r>
              <a:rPr lang="en-US" altLang="en-US" sz="900" dirty="0" err="1">
                <a:solidFill>
                  <a:schemeClr val="bg1"/>
                </a:solidFill>
                <a:latin typeface="Helvetica" pitchFamily="2" charset="0"/>
              </a:rPr>
              <a:t>PLoS</a:t>
            </a:r>
            <a:r>
              <a:rPr lang="en-US" altLang="en-US" sz="900" dirty="0">
                <a:solidFill>
                  <a:schemeClr val="bg1"/>
                </a:solidFill>
                <a:latin typeface="Helvetica" pitchFamily="2" charset="0"/>
              </a:rPr>
              <a:t> ONE 17(5): e0268677. https://</a:t>
            </a:r>
            <a:r>
              <a:rPr lang="en-US" altLang="en-US" sz="900" dirty="0" err="1">
                <a:solidFill>
                  <a:schemeClr val="bg1"/>
                </a:solidFill>
                <a:latin typeface="Helvetica" pitchFamily="2" charset="0"/>
              </a:rPr>
              <a:t>doi.org</a:t>
            </a:r>
            <a:r>
              <a:rPr lang="en-US" altLang="en-US" sz="900" dirty="0">
                <a:solidFill>
                  <a:schemeClr val="bg1"/>
                </a:solidFill>
                <a:latin typeface="Helvetica" pitchFamily="2" charset="0"/>
              </a:rPr>
              <a:t>/10.1371/journal. pone.0268677 </a:t>
            </a:r>
            <a:endParaRPr lang="en-US" altLang="en-US" sz="600" dirty="0">
              <a:solidFill>
                <a:schemeClr val="bg1"/>
              </a:solidFill>
            </a:endParaRPr>
          </a:p>
        </p:txBody>
      </p:sp>
      <p:sp>
        <p:nvSpPr>
          <p:cNvPr id="34" name="TextBox 33">
            <a:extLst>
              <a:ext uri="{FF2B5EF4-FFF2-40B4-BE49-F238E27FC236}">
                <a16:creationId xmlns:a16="http://schemas.microsoft.com/office/drawing/2014/main" id="{1D7EBE04-DA40-D461-5D6B-A5094E8C63F6}"/>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pic>
        <p:nvPicPr>
          <p:cNvPr id="35" name="Google Shape;413;p1">
            <a:extLst>
              <a:ext uri="{FF2B5EF4-FFF2-40B4-BE49-F238E27FC236}">
                <a16:creationId xmlns:a16="http://schemas.microsoft.com/office/drawing/2014/main" id="{58F3723C-780B-9D97-822E-AB5E10108EA3}"/>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4185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2">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2">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2">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2">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2">
                                            <p:txEl>
                                              <p:pRg st="6" end="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EED31-4C25-5BA4-519B-5B96F682557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906635A-526C-36DC-E66D-073B2BC9FBEB}"/>
              </a:ext>
            </a:extLst>
          </p:cNvPr>
          <p:cNvSpPr/>
          <p:nvPr/>
        </p:nvSpPr>
        <p:spPr>
          <a:xfrm>
            <a:off x="0" y="0"/>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584F821B-7339-8602-70CF-4926C0034EE2}"/>
              </a:ext>
            </a:extLst>
          </p:cNvPr>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B1FE7A98-3525-9547-CBD7-37D9D7B2C9C8}"/>
              </a:ext>
            </a:extLst>
          </p:cNvPr>
          <p:cNvSpPr txBox="1"/>
          <p:nvPr/>
        </p:nvSpPr>
        <p:spPr>
          <a:xfrm>
            <a:off x="457200" y="201168"/>
            <a:ext cx="9144000" cy="461665"/>
          </a:xfrm>
          <a:prstGeom prst="rect">
            <a:avLst/>
          </a:prstGeom>
          <a:noFill/>
        </p:spPr>
        <p:txBody>
          <a:bodyPr wrap="square">
            <a:spAutoFit/>
          </a:bodyPr>
          <a:lstStyle/>
          <a:p>
            <a:pPr algn="l"/>
            <a:r>
              <a:rPr lang="en-US" sz="2400" b="1" i="0" dirty="0">
                <a:solidFill>
                  <a:srgbClr val="FFFFFF"/>
                </a:solidFill>
                <a:latin typeface="Segoe UI"/>
              </a:rPr>
              <a:t>Strategic Business Model Pivot</a:t>
            </a:r>
            <a:endParaRPr sz="2400" b="1" i="0" dirty="0">
              <a:solidFill>
                <a:srgbClr val="FFFFFF"/>
              </a:solidFill>
              <a:latin typeface="Segoe UI"/>
            </a:endParaRPr>
          </a:p>
        </p:txBody>
      </p:sp>
      <p:sp>
        <p:nvSpPr>
          <p:cNvPr id="5" name="Rectangle 4">
            <a:extLst>
              <a:ext uri="{FF2B5EF4-FFF2-40B4-BE49-F238E27FC236}">
                <a16:creationId xmlns:a16="http://schemas.microsoft.com/office/drawing/2014/main" id="{EF6C45F4-63CC-4A6F-3471-3F801EF202F7}"/>
              </a:ext>
            </a:extLst>
          </p:cNvPr>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FF1AE4D7-0D90-725E-E163-160391CBB641}"/>
              </a:ext>
            </a:extLst>
          </p:cNvPr>
          <p:cNvSpPr txBox="1"/>
          <p:nvPr/>
        </p:nvSpPr>
        <p:spPr>
          <a:xfrm>
            <a:off x="3808412" y="6460152"/>
            <a:ext cx="4572000" cy="200055"/>
          </a:xfrm>
          <a:prstGeom prst="rect">
            <a:avLst/>
          </a:prstGeom>
          <a:noFill/>
        </p:spPr>
        <p:txBody>
          <a:bodyPr wrap="square">
            <a:spAutoFit/>
          </a:bodyPr>
          <a:lstStyle/>
          <a:p>
            <a:pPr algn="ctr"/>
            <a:r>
              <a:rPr sz="700" b="0" i="0" dirty="0">
                <a:solidFill>
                  <a:srgbClr val="FF4444"/>
                </a:solidFill>
                <a:latin typeface="Segoe UI"/>
              </a:rPr>
              <a:t>HIGHLY CONFIDENTIAL   |   ©2026 </a:t>
            </a:r>
            <a:r>
              <a:rPr lang="en-US" sz="700" b="0" i="0" dirty="0">
                <a:solidFill>
                  <a:srgbClr val="FF4444"/>
                </a:solidFill>
                <a:latin typeface="Segoe UI"/>
              </a:rPr>
              <a:t>Vivos Therapeutics and </a:t>
            </a:r>
            <a:r>
              <a:rPr sz="700" b="0" i="0" dirty="0">
                <a:solidFill>
                  <a:srgbClr val="FF4444"/>
                </a:solidFill>
                <a:latin typeface="Segoe UI"/>
              </a:rPr>
              <a:t>Airway Architect</a:t>
            </a:r>
          </a:p>
        </p:txBody>
      </p:sp>
      <p:sp>
        <p:nvSpPr>
          <p:cNvPr id="8" name="TextBox 7">
            <a:extLst>
              <a:ext uri="{FF2B5EF4-FFF2-40B4-BE49-F238E27FC236}">
                <a16:creationId xmlns:a16="http://schemas.microsoft.com/office/drawing/2014/main" id="{DB394AFC-3492-9DB6-FF6C-AEDD509CC0C0}"/>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6</a:t>
            </a:r>
          </a:p>
        </p:txBody>
      </p:sp>
      <p:sp>
        <p:nvSpPr>
          <p:cNvPr id="9" name="Rectangle 8">
            <a:extLst>
              <a:ext uri="{FF2B5EF4-FFF2-40B4-BE49-F238E27FC236}">
                <a16:creationId xmlns:a16="http://schemas.microsoft.com/office/drawing/2014/main" id="{6837DC84-4A1C-2C8E-A4BF-FA31C044D261}"/>
              </a:ext>
            </a:extLst>
          </p:cNvPr>
          <p:cNvSpPr/>
          <p:nvPr/>
        </p:nvSpPr>
        <p:spPr>
          <a:xfrm>
            <a:off x="320040" y="1097280"/>
            <a:ext cx="2743200" cy="1280160"/>
          </a:xfrm>
          <a:prstGeom prst="rect">
            <a:avLst/>
          </a:prstGeom>
          <a:solidFill>
            <a:srgbClr val="1A20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a:extLst>
              <a:ext uri="{FF2B5EF4-FFF2-40B4-BE49-F238E27FC236}">
                <a16:creationId xmlns:a16="http://schemas.microsoft.com/office/drawing/2014/main" id="{3947742B-B8DA-CCF8-EFC6-D5D8C05F20BE}"/>
              </a:ext>
            </a:extLst>
          </p:cNvPr>
          <p:cNvSpPr/>
          <p:nvPr/>
        </p:nvSpPr>
        <p:spPr>
          <a:xfrm>
            <a:off x="320040" y="1097280"/>
            <a:ext cx="2743200" cy="457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F2EF2C01-59E7-E618-FD70-F207B7B58FEB}"/>
              </a:ext>
            </a:extLst>
          </p:cNvPr>
          <p:cNvSpPr txBox="1"/>
          <p:nvPr/>
        </p:nvSpPr>
        <p:spPr>
          <a:xfrm>
            <a:off x="457200" y="1188720"/>
            <a:ext cx="2468880" cy="594360"/>
          </a:xfrm>
          <a:prstGeom prst="rect">
            <a:avLst/>
          </a:prstGeom>
          <a:noFill/>
        </p:spPr>
        <p:txBody>
          <a:bodyPr wrap="square">
            <a:spAutoFit/>
          </a:bodyPr>
          <a:lstStyle/>
          <a:p>
            <a:pPr algn="l"/>
            <a:r>
              <a:rPr sz="3200" b="1" i="0">
                <a:solidFill>
                  <a:srgbClr val="FFFFFF"/>
                </a:solidFill>
                <a:latin typeface="Segoe UI"/>
              </a:rPr>
              <a:t>$150B</a:t>
            </a:r>
          </a:p>
        </p:txBody>
      </p:sp>
      <p:sp>
        <p:nvSpPr>
          <p:cNvPr id="12" name="TextBox 11">
            <a:extLst>
              <a:ext uri="{FF2B5EF4-FFF2-40B4-BE49-F238E27FC236}">
                <a16:creationId xmlns:a16="http://schemas.microsoft.com/office/drawing/2014/main" id="{9EB2C79B-5CDF-454B-6AA1-11B5AF261590}"/>
              </a:ext>
            </a:extLst>
          </p:cNvPr>
          <p:cNvSpPr txBox="1"/>
          <p:nvPr/>
        </p:nvSpPr>
        <p:spPr>
          <a:xfrm>
            <a:off x="457200" y="1783080"/>
            <a:ext cx="2468880" cy="430887"/>
          </a:xfrm>
          <a:prstGeom prst="rect">
            <a:avLst/>
          </a:prstGeom>
          <a:noFill/>
        </p:spPr>
        <p:txBody>
          <a:bodyPr wrap="square">
            <a:spAutoFit/>
          </a:bodyPr>
          <a:lstStyle/>
          <a:p>
            <a:pPr algn="l"/>
            <a:r>
              <a:rPr sz="1100" b="0" i="0" dirty="0">
                <a:solidFill>
                  <a:schemeClr val="bg1"/>
                </a:solidFill>
                <a:latin typeface="Segoe UI"/>
              </a:rPr>
              <a:t>Total Addressable
Market (OSA)</a:t>
            </a:r>
          </a:p>
        </p:txBody>
      </p:sp>
      <p:sp>
        <p:nvSpPr>
          <p:cNvPr id="13" name="Rectangle 12">
            <a:extLst>
              <a:ext uri="{FF2B5EF4-FFF2-40B4-BE49-F238E27FC236}">
                <a16:creationId xmlns:a16="http://schemas.microsoft.com/office/drawing/2014/main" id="{A3031B8F-EF80-5EF7-DF2F-68237FCC4EA0}"/>
              </a:ext>
            </a:extLst>
          </p:cNvPr>
          <p:cNvSpPr/>
          <p:nvPr/>
        </p:nvSpPr>
        <p:spPr>
          <a:xfrm>
            <a:off x="3218688" y="1097280"/>
            <a:ext cx="2743200" cy="1280160"/>
          </a:xfrm>
          <a:prstGeom prst="rect">
            <a:avLst/>
          </a:prstGeom>
          <a:solidFill>
            <a:srgbClr val="1A20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a:extLst>
              <a:ext uri="{FF2B5EF4-FFF2-40B4-BE49-F238E27FC236}">
                <a16:creationId xmlns:a16="http://schemas.microsoft.com/office/drawing/2014/main" id="{71E60D5A-8D2D-DC2B-B8B3-7B910BB05E30}"/>
              </a:ext>
            </a:extLst>
          </p:cNvPr>
          <p:cNvSpPr/>
          <p:nvPr/>
        </p:nvSpPr>
        <p:spPr>
          <a:xfrm>
            <a:off x="3218688" y="1097280"/>
            <a:ext cx="2743200" cy="45720"/>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CA2FB50C-9734-1603-45F4-24BEA26B9FF6}"/>
              </a:ext>
            </a:extLst>
          </p:cNvPr>
          <p:cNvSpPr txBox="1"/>
          <p:nvPr/>
        </p:nvSpPr>
        <p:spPr>
          <a:xfrm>
            <a:off x="3355848" y="1188720"/>
            <a:ext cx="2468880" cy="594360"/>
          </a:xfrm>
          <a:prstGeom prst="rect">
            <a:avLst/>
          </a:prstGeom>
          <a:noFill/>
        </p:spPr>
        <p:txBody>
          <a:bodyPr wrap="square">
            <a:spAutoFit/>
          </a:bodyPr>
          <a:lstStyle/>
          <a:p>
            <a:pPr algn="l"/>
            <a:r>
              <a:rPr lang="en-US" sz="3200" b="1" i="0" dirty="0">
                <a:solidFill>
                  <a:srgbClr val="FFFFFF"/>
                </a:solidFill>
                <a:latin typeface="Segoe UI"/>
              </a:rPr>
              <a:t>2,500+</a:t>
            </a:r>
            <a:endParaRPr sz="3200" b="1" i="0" dirty="0">
              <a:solidFill>
                <a:srgbClr val="FFFFFF"/>
              </a:solidFill>
              <a:latin typeface="Segoe UI"/>
            </a:endParaRPr>
          </a:p>
        </p:txBody>
      </p:sp>
      <p:sp>
        <p:nvSpPr>
          <p:cNvPr id="16" name="TextBox 15">
            <a:extLst>
              <a:ext uri="{FF2B5EF4-FFF2-40B4-BE49-F238E27FC236}">
                <a16:creationId xmlns:a16="http://schemas.microsoft.com/office/drawing/2014/main" id="{E1E471EF-F203-5065-DC69-4D3A4292E4B7}"/>
              </a:ext>
            </a:extLst>
          </p:cNvPr>
          <p:cNvSpPr txBox="1"/>
          <p:nvPr/>
        </p:nvSpPr>
        <p:spPr>
          <a:xfrm>
            <a:off x="3355848" y="1783080"/>
            <a:ext cx="2468880" cy="261610"/>
          </a:xfrm>
          <a:prstGeom prst="rect">
            <a:avLst/>
          </a:prstGeom>
          <a:noFill/>
        </p:spPr>
        <p:txBody>
          <a:bodyPr wrap="square">
            <a:spAutoFit/>
          </a:bodyPr>
          <a:lstStyle/>
          <a:p>
            <a:pPr algn="l"/>
            <a:r>
              <a:rPr lang="en-US" sz="1100" b="0" i="0" dirty="0">
                <a:solidFill>
                  <a:schemeClr val="bg1"/>
                </a:solidFill>
                <a:latin typeface="Segoe UI"/>
              </a:rPr>
              <a:t>U.S. Sleep Testing Centers</a:t>
            </a:r>
            <a:endParaRPr sz="1100" b="0" i="0" dirty="0">
              <a:solidFill>
                <a:schemeClr val="bg1"/>
              </a:solidFill>
              <a:latin typeface="Segoe UI"/>
            </a:endParaRPr>
          </a:p>
        </p:txBody>
      </p:sp>
      <p:sp>
        <p:nvSpPr>
          <p:cNvPr id="17" name="Rectangle 16">
            <a:extLst>
              <a:ext uri="{FF2B5EF4-FFF2-40B4-BE49-F238E27FC236}">
                <a16:creationId xmlns:a16="http://schemas.microsoft.com/office/drawing/2014/main" id="{09258CD7-C7C0-21DA-6733-874364EF0644}"/>
              </a:ext>
            </a:extLst>
          </p:cNvPr>
          <p:cNvSpPr/>
          <p:nvPr/>
        </p:nvSpPr>
        <p:spPr>
          <a:xfrm>
            <a:off x="6117336" y="1097280"/>
            <a:ext cx="2743200" cy="1280160"/>
          </a:xfrm>
          <a:prstGeom prst="rect">
            <a:avLst/>
          </a:prstGeom>
          <a:solidFill>
            <a:srgbClr val="1A20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a:extLst>
              <a:ext uri="{FF2B5EF4-FFF2-40B4-BE49-F238E27FC236}">
                <a16:creationId xmlns:a16="http://schemas.microsoft.com/office/drawing/2014/main" id="{5F016F40-6162-B54D-0312-155612A864BA}"/>
              </a:ext>
            </a:extLst>
          </p:cNvPr>
          <p:cNvSpPr/>
          <p:nvPr/>
        </p:nvSpPr>
        <p:spPr>
          <a:xfrm>
            <a:off x="6117336" y="1097280"/>
            <a:ext cx="2743200" cy="4572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a:extLst>
              <a:ext uri="{FF2B5EF4-FFF2-40B4-BE49-F238E27FC236}">
                <a16:creationId xmlns:a16="http://schemas.microsoft.com/office/drawing/2014/main" id="{6FE54953-BC3B-E8B2-BC73-BCB8B10CAB84}"/>
              </a:ext>
            </a:extLst>
          </p:cNvPr>
          <p:cNvSpPr txBox="1"/>
          <p:nvPr/>
        </p:nvSpPr>
        <p:spPr>
          <a:xfrm>
            <a:off x="6254496" y="1188720"/>
            <a:ext cx="2468880" cy="594360"/>
          </a:xfrm>
          <a:prstGeom prst="rect">
            <a:avLst/>
          </a:prstGeom>
          <a:noFill/>
        </p:spPr>
        <p:txBody>
          <a:bodyPr wrap="square">
            <a:spAutoFit/>
          </a:bodyPr>
          <a:lstStyle/>
          <a:p>
            <a:pPr algn="l"/>
            <a:r>
              <a:rPr lang="en-US" sz="3200" b="1" i="0" dirty="0">
                <a:solidFill>
                  <a:srgbClr val="FFFFFF"/>
                </a:solidFill>
                <a:latin typeface="Segoe UI"/>
              </a:rPr>
              <a:t>92%</a:t>
            </a:r>
            <a:endParaRPr sz="3200" b="1" i="0" dirty="0">
              <a:solidFill>
                <a:srgbClr val="FFFFFF"/>
              </a:solidFill>
              <a:latin typeface="Segoe UI"/>
            </a:endParaRPr>
          </a:p>
        </p:txBody>
      </p:sp>
      <p:sp>
        <p:nvSpPr>
          <p:cNvPr id="20" name="TextBox 19">
            <a:extLst>
              <a:ext uri="{FF2B5EF4-FFF2-40B4-BE49-F238E27FC236}">
                <a16:creationId xmlns:a16="http://schemas.microsoft.com/office/drawing/2014/main" id="{54A7A056-9ABC-1A27-2406-7AE1C53BFEFE}"/>
              </a:ext>
            </a:extLst>
          </p:cNvPr>
          <p:cNvSpPr txBox="1"/>
          <p:nvPr/>
        </p:nvSpPr>
        <p:spPr>
          <a:xfrm>
            <a:off x="6254496" y="1783080"/>
            <a:ext cx="2539182" cy="430887"/>
          </a:xfrm>
          <a:prstGeom prst="rect">
            <a:avLst/>
          </a:prstGeom>
          <a:noFill/>
        </p:spPr>
        <p:txBody>
          <a:bodyPr wrap="square">
            <a:spAutoFit/>
          </a:bodyPr>
          <a:lstStyle/>
          <a:p>
            <a:pPr algn="l"/>
            <a:r>
              <a:rPr lang="en-US" sz="1100" b="0" i="0" dirty="0">
                <a:solidFill>
                  <a:schemeClr val="bg1"/>
                </a:solidFill>
                <a:latin typeface="Segoe UI"/>
              </a:rPr>
              <a:t>Newly Diagnosed Moderate to Severe OSA Patients Prefer CPAP Alternatives</a:t>
            </a:r>
            <a:endParaRPr sz="1100" b="0" i="0" dirty="0">
              <a:solidFill>
                <a:schemeClr val="bg1"/>
              </a:solidFill>
              <a:latin typeface="Segoe UI"/>
            </a:endParaRPr>
          </a:p>
        </p:txBody>
      </p:sp>
      <p:sp>
        <p:nvSpPr>
          <p:cNvPr id="21" name="Rectangle 20">
            <a:extLst>
              <a:ext uri="{FF2B5EF4-FFF2-40B4-BE49-F238E27FC236}">
                <a16:creationId xmlns:a16="http://schemas.microsoft.com/office/drawing/2014/main" id="{83EB7049-BF44-2369-45FD-1C17180C81D2}"/>
              </a:ext>
            </a:extLst>
          </p:cNvPr>
          <p:cNvSpPr/>
          <p:nvPr/>
        </p:nvSpPr>
        <p:spPr>
          <a:xfrm>
            <a:off x="9015984" y="1097280"/>
            <a:ext cx="2743200" cy="1280160"/>
          </a:xfrm>
          <a:prstGeom prst="rect">
            <a:avLst/>
          </a:prstGeom>
          <a:solidFill>
            <a:srgbClr val="1A20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a:extLst>
              <a:ext uri="{FF2B5EF4-FFF2-40B4-BE49-F238E27FC236}">
                <a16:creationId xmlns:a16="http://schemas.microsoft.com/office/drawing/2014/main" id="{BAF4ADCA-3BC9-2E34-5C46-471857299ABE}"/>
              </a:ext>
            </a:extLst>
          </p:cNvPr>
          <p:cNvSpPr/>
          <p:nvPr/>
        </p:nvSpPr>
        <p:spPr>
          <a:xfrm>
            <a:off x="9015984" y="1097280"/>
            <a:ext cx="2743200" cy="4572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CCFCCFB2-28D7-F699-AF4E-72FCBA874B7D}"/>
              </a:ext>
            </a:extLst>
          </p:cNvPr>
          <p:cNvSpPr txBox="1"/>
          <p:nvPr/>
        </p:nvSpPr>
        <p:spPr>
          <a:xfrm>
            <a:off x="9153144" y="1188720"/>
            <a:ext cx="2468880" cy="594360"/>
          </a:xfrm>
          <a:prstGeom prst="rect">
            <a:avLst/>
          </a:prstGeom>
          <a:noFill/>
        </p:spPr>
        <p:txBody>
          <a:bodyPr wrap="square">
            <a:spAutoFit/>
          </a:bodyPr>
          <a:lstStyle/>
          <a:p>
            <a:pPr algn="l"/>
            <a:r>
              <a:rPr lang="en-US" sz="3200" b="1" i="0" dirty="0">
                <a:solidFill>
                  <a:srgbClr val="FFFFFF"/>
                </a:solidFill>
                <a:latin typeface="Segoe UI"/>
              </a:rPr>
              <a:t>3.5M</a:t>
            </a:r>
            <a:endParaRPr sz="3200" b="1" i="0" dirty="0">
              <a:solidFill>
                <a:srgbClr val="FFFFFF"/>
              </a:solidFill>
              <a:latin typeface="Segoe UI"/>
            </a:endParaRPr>
          </a:p>
        </p:txBody>
      </p:sp>
      <p:sp>
        <p:nvSpPr>
          <p:cNvPr id="24" name="TextBox 23">
            <a:extLst>
              <a:ext uri="{FF2B5EF4-FFF2-40B4-BE49-F238E27FC236}">
                <a16:creationId xmlns:a16="http://schemas.microsoft.com/office/drawing/2014/main" id="{17C7A9BE-C491-7CBE-CB84-6199DFF817D9}"/>
              </a:ext>
            </a:extLst>
          </p:cNvPr>
          <p:cNvSpPr txBox="1"/>
          <p:nvPr/>
        </p:nvSpPr>
        <p:spPr>
          <a:xfrm>
            <a:off x="9153144" y="1783080"/>
            <a:ext cx="2468880" cy="261610"/>
          </a:xfrm>
          <a:prstGeom prst="rect">
            <a:avLst/>
          </a:prstGeom>
          <a:noFill/>
        </p:spPr>
        <p:txBody>
          <a:bodyPr wrap="square">
            <a:spAutoFit/>
          </a:bodyPr>
          <a:lstStyle/>
          <a:p>
            <a:pPr algn="l"/>
            <a:r>
              <a:rPr lang="en-US" sz="1100" b="0" i="0" dirty="0">
                <a:solidFill>
                  <a:schemeClr val="bg1"/>
                </a:solidFill>
                <a:latin typeface="Segoe UI"/>
              </a:rPr>
              <a:t>Sleep Tests in 202</a:t>
            </a:r>
            <a:r>
              <a:rPr lang="en-US" sz="1100" dirty="0">
                <a:solidFill>
                  <a:schemeClr val="bg1"/>
                </a:solidFill>
                <a:latin typeface="Segoe UI"/>
              </a:rPr>
              <a:t>6 in U.S.</a:t>
            </a:r>
            <a:endParaRPr sz="1100" b="0" i="0" dirty="0">
              <a:solidFill>
                <a:schemeClr val="bg1"/>
              </a:solidFill>
              <a:latin typeface="Segoe UI"/>
            </a:endParaRPr>
          </a:p>
        </p:txBody>
      </p:sp>
      <p:sp>
        <p:nvSpPr>
          <p:cNvPr id="25" name="TextBox 24">
            <a:extLst>
              <a:ext uri="{FF2B5EF4-FFF2-40B4-BE49-F238E27FC236}">
                <a16:creationId xmlns:a16="http://schemas.microsoft.com/office/drawing/2014/main" id="{4599B9BB-6C1E-2B37-CBA6-69739797A9B1}"/>
              </a:ext>
            </a:extLst>
          </p:cNvPr>
          <p:cNvSpPr txBox="1"/>
          <p:nvPr/>
        </p:nvSpPr>
        <p:spPr>
          <a:xfrm>
            <a:off x="329184" y="2560320"/>
            <a:ext cx="5029200" cy="307777"/>
          </a:xfrm>
          <a:prstGeom prst="rect">
            <a:avLst/>
          </a:prstGeom>
          <a:noFill/>
        </p:spPr>
        <p:txBody>
          <a:bodyPr wrap="square">
            <a:spAutoFit/>
          </a:bodyPr>
          <a:lstStyle/>
          <a:p>
            <a:pPr algn="l"/>
            <a:r>
              <a:rPr lang="en-US" sz="1400" b="1" i="0" dirty="0">
                <a:solidFill>
                  <a:srgbClr val="ED57F7"/>
                </a:solidFill>
                <a:latin typeface="Segoe UI"/>
              </a:rPr>
              <a:t>Vivos 1.0  </a:t>
            </a:r>
            <a:r>
              <a:rPr lang="en-US" sz="1400" b="1" i="0" dirty="0">
                <a:solidFill>
                  <a:srgbClr val="3B82F6"/>
                </a:solidFill>
                <a:latin typeface="Segoe UI"/>
              </a:rPr>
              <a:t>(2016 – 2024)</a:t>
            </a:r>
            <a:endParaRPr sz="1400" b="1" i="0" dirty="0">
              <a:solidFill>
                <a:srgbClr val="3B82F6"/>
              </a:solidFill>
              <a:latin typeface="Segoe UI"/>
            </a:endParaRPr>
          </a:p>
        </p:txBody>
      </p:sp>
      <p:sp>
        <p:nvSpPr>
          <p:cNvPr id="26" name="TextBox 25">
            <a:extLst>
              <a:ext uri="{FF2B5EF4-FFF2-40B4-BE49-F238E27FC236}">
                <a16:creationId xmlns:a16="http://schemas.microsoft.com/office/drawing/2014/main" id="{42778D6D-EE12-2818-0F7E-781190F97D49}"/>
              </a:ext>
            </a:extLst>
          </p:cNvPr>
          <p:cNvSpPr txBox="1"/>
          <p:nvPr/>
        </p:nvSpPr>
        <p:spPr>
          <a:xfrm>
            <a:off x="6309360" y="2560320"/>
            <a:ext cx="5029200" cy="307777"/>
          </a:xfrm>
          <a:prstGeom prst="rect">
            <a:avLst/>
          </a:prstGeom>
          <a:noFill/>
        </p:spPr>
        <p:txBody>
          <a:bodyPr wrap="square">
            <a:spAutoFit/>
          </a:bodyPr>
          <a:lstStyle/>
          <a:p>
            <a:pPr algn="l"/>
            <a:r>
              <a:rPr lang="en-US" sz="1400" b="1" i="0" dirty="0">
                <a:solidFill>
                  <a:srgbClr val="FFC000"/>
                </a:solidFill>
                <a:latin typeface="Segoe UI"/>
              </a:rPr>
              <a:t>Vivos 2.0</a:t>
            </a:r>
            <a:r>
              <a:rPr lang="en-US" sz="1400" b="1" i="0" dirty="0">
                <a:solidFill>
                  <a:srgbClr val="10B981"/>
                </a:solidFill>
                <a:latin typeface="Segoe UI"/>
              </a:rPr>
              <a:t>   (2025-Present)   </a:t>
            </a:r>
            <a:endParaRPr sz="1400" b="1" i="0" dirty="0">
              <a:solidFill>
                <a:srgbClr val="10B981"/>
              </a:solidFill>
              <a:latin typeface="Segoe UI"/>
            </a:endParaRPr>
          </a:p>
        </p:txBody>
      </p:sp>
      <p:sp>
        <p:nvSpPr>
          <p:cNvPr id="27" name="Rectangle 26">
            <a:extLst>
              <a:ext uri="{FF2B5EF4-FFF2-40B4-BE49-F238E27FC236}">
                <a16:creationId xmlns:a16="http://schemas.microsoft.com/office/drawing/2014/main" id="{6057C82C-B355-2074-FA61-7DAD91462C96}"/>
              </a:ext>
            </a:extLst>
          </p:cNvPr>
          <p:cNvSpPr/>
          <p:nvPr/>
        </p:nvSpPr>
        <p:spPr>
          <a:xfrm>
            <a:off x="301625" y="3017520"/>
            <a:ext cx="5577840" cy="3154680"/>
          </a:xfrm>
          <a:prstGeom prst="rect">
            <a:avLst/>
          </a:prstGeom>
          <a:solidFill>
            <a:srgbClr val="11182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a:extLst>
              <a:ext uri="{FF2B5EF4-FFF2-40B4-BE49-F238E27FC236}">
                <a16:creationId xmlns:a16="http://schemas.microsoft.com/office/drawing/2014/main" id="{ED84345F-FA76-4044-BAEF-23DD555C00B9}"/>
              </a:ext>
            </a:extLst>
          </p:cNvPr>
          <p:cNvSpPr/>
          <p:nvPr/>
        </p:nvSpPr>
        <p:spPr>
          <a:xfrm>
            <a:off x="6309360" y="3017520"/>
            <a:ext cx="5532120" cy="3154680"/>
          </a:xfrm>
          <a:prstGeom prst="rect">
            <a:avLst/>
          </a:prstGeom>
          <a:solidFill>
            <a:srgbClr val="0F251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a:extLst>
              <a:ext uri="{FF2B5EF4-FFF2-40B4-BE49-F238E27FC236}">
                <a16:creationId xmlns:a16="http://schemas.microsoft.com/office/drawing/2014/main" id="{40D6FF7E-12C8-1190-2207-E32C1495DD59}"/>
              </a:ext>
            </a:extLst>
          </p:cNvPr>
          <p:cNvSpPr/>
          <p:nvPr/>
        </p:nvSpPr>
        <p:spPr>
          <a:xfrm>
            <a:off x="411480" y="3108960"/>
            <a:ext cx="54864" cy="50292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a:extLst>
              <a:ext uri="{FF2B5EF4-FFF2-40B4-BE49-F238E27FC236}">
                <a16:creationId xmlns:a16="http://schemas.microsoft.com/office/drawing/2014/main" id="{A90BFD84-87D5-483B-7FBA-88B1B5270F99}"/>
              </a:ext>
            </a:extLst>
          </p:cNvPr>
          <p:cNvSpPr txBox="1"/>
          <p:nvPr/>
        </p:nvSpPr>
        <p:spPr>
          <a:xfrm>
            <a:off x="548640" y="3136391"/>
            <a:ext cx="3043646" cy="276999"/>
          </a:xfrm>
          <a:prstGeom prst="rect">
            <a:avLst/>
          </a:prstGeom>
          <a:noFill/>
        </p:spPr>
        <p:txBody>
          <a:bodyPr wrap="square">
            <a:spAutoFit/>
          </a:bodyPr>
          <a:lstStyle/>
          <a:p>
            <a:pPr algn="l"/>
            <a:r>
              <a:rPr sz="1200" b="1" i="0" dirty="0">
                <a:solidFill>
                  <a:srgbClr val="FFFFFF"/>
                </a:solidFill>
                <a:latin typeface="Segoe UI"/>
              </a:rPr>
              <a:t>— </a:t>
            </a:r>
            <a:r>
              <a:rPr lang="en-US" sz="1200" b="1" i="0" dirty="0">
                <a:solidFill>
                  <a:srgbClr val="FFFFFF"/>
                </a:solidFill>
                <a:latin typeface="Segoe UI"/>
              </a:rPr>
              <a:t>Research and Regulatory Approvals</a:t>
            </a:r>
            <a:endParaRPr sz="1200" b="1" i="0" dirty="0">
              <a:solidFill>
                <a:srgbClr val="FFFFFF"/>
              </a:solidFill>
              <a:latin typeface="Segoe UI"/>
            </a:endParaRPr>
          </a:p>
        </p:txBody>
      </p:sp>
      <p:sp>
        <p:nvSpPr>
          <p:cNvPr id="31" name="TextBox 30">
            <a:extLst>
              <a:ext uri="{FF2B5EF4-FFF2-40B4-BE49-F238E27FC236}">
                <a16:creationId xmlns:a16="http://schemas.microsoft.com/office/drawing/2014/main" id="{9E0DA767-0D97-A564-01E7-D0767000EE2A}"/>
              </a:ext>
            </a:extLst>
          </p:cNvPr>
          <p:cNvSpPr txBox="1"/>
          <p:nvPr/>
        </p:nvSpPr>
        <p:spPr>
          <a:xfrm>
            <a:off x="548640" y="3383279"/>
            <a:ext cx="5212080" cy="415498"/>
          </a:xfrm>
          <a:prstGeom prst="rect">
            <a:avLst/>
          </a:prstGeom>
          <a:noFill/>
        </p:spPr>
        <p:txBody>
          <a:bodyPr wrap="square">
            <a:spAutoFit/>
          </a:bodyPr>
          <a:lstStyle/>
          <a:p>
            <a:r>
              <a:rPr lang="en-US" sz="1050" b="0" i="0" dirty="0">
                <a:solidFill>
                  <a:srgbClr val="FFC000"/>
                </a:solidFill>
                <a:latin typeface="Segoe UI"/>
              </a:rPr>
              <a:t>Establish Clinical Safety and Efficacy; Maximize FDA Clearances; Prove Patient Satisfaction</a:t>
            </a:r>
            <a:endParaRPr sz="1050" b="0" i="0" dirty="0">
              <a:solidFill>
                <a:srgbClr val="FFC000"/>
              </a:solidFill>
              <a:latin typeface="Segoe UI"/>
            </a:endParaRPr>
          </a:p>
        </p:txBody>
      </p:sp>
      <p:sp>
        <p:nvSpPr>
          <p:cNvPr id="32" name="Rectangle 31">
            <a:extLst>
              <a:ext uri="{FF2B5EF4-FFF2-40B4-BE49-F238E27FC236}">
                <a16:creationId xmlns:a16="http://schemas.microsoft.com/office/drawing/2014/main" id="{BEFCE177-C8E6-1F79-44F1-91DE927DABED}"/>
              </a:ext>
            </a:extLst>
          </p:cNvPr>
          <p:cNvSpPr/>
          <p:nvPr/>
        </p:nvSpPr>
        <p:spPr>
          <a:xfrm>
            <a:off x="411480" y="3963860"/>
            <a:ext cx="54864" cy="502920"/>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a:extLst>
              <a:ext uri="{FF2B5EF4-FFF2-40B4-BE49-F238E27FC236}">
                <a16:creationId xmlns:a16="http://schemas.microsoft.com/office/drawing/2014/main" id="{EBF5C638-1386-7F5D-C2A6-64BBEE4D8A55}"/>
              </a:ext>
            </a:extLst>
          </p:cNvPr>
          <p:cNvSpPr txBox="1"/>
          <p:nvPr/>
        </p:nvSpPr>
        <p:spPr>
          <a:xfrm>
            <a:off x="548639" y="3991293"/>
            <a:ext cx="2807209" cy="276999"/>
          </a:xfrm>
          <a:prstGeom prst="rect">
            <a:avLst/>
          </a:prstGeom>
          <a:noFill/>
        </p:spPr>
        <p:txBody>
          <a:bodyPr wrap="square">
            <a:spAutoFit/>
          </a:bodyPr>
          <a:lstStyle/>
          <a:p>
            <a:pPr algn="l"/>
            <a:r>
              <a:rPr sz="1200" b="1" i="0" dirty="0">
                <a:solidFill>
                  <a:srgbClr val="FFFFFF"/>
                </a:solidFill>
                <a:latin typeface="Segoe UI"/>
              </a:rPr>
              <a:t>— </a:t>
            </a:r>
            <a:r>
              <a:rPr lang="en-US" sz="1200" b="1" i="0" dirty="0">
                <a:solidFill>
                  <a:srgbClr val="FFFFFF"/>
                </a:solidFill>
                <a:latin typeface="Segoe UI"/>
              </a:rPr>
              <a:t>Reliance on Independent Dentists</a:t>
            </a:r>
            <a:endParaRPr sz="1200" b="1" i="0" dirty="0">
              <a:solidFill>
                <a:srgbClr val="FFFFFF"/>
              </a:solidFill>
              <a:latin typeface="Segoe UI"/>
            </a:endParaRPr>
          </a:p>
        </p:txBody>
      </p:sp>
      <p:sp>
        <p:nvSpPr>
          <p:cNvPr id="34" name="TextBox 33">
            <a:extLst>
              <a:ext uri="{FF2B5EF4-FFF2-40B4-BE49-F238E27FC236}">
                <a16:creationId xmlns:a16="http://schemas.microsoft.com/office/drawing/2014/main" id="{FA9BD550-4CD5-B39C-47BF-259D26125CA9}"/>
              </a:ext>
            </a:extLst>
          </p:cNvPr>
          <p:cNvSpPr txBox="1"/>
          <p:nvPr/>
        </p:nvSpPr>
        <p:spPr>
          <a:xfrm>
            <a:off x="548640" y="4238180"/>
            <a:ext cx="5212080" cy="246221"/>
          </a:xfrm>
          <a:prstGeom prst="rect">
            <a:avLst/>
          </a:prstGeom>
          <a:noFill/>
        </p:spPr>
        <p:txBody>
          <a:bodyPr wrap="square">
            <a:spAutoFit/>
          </a:bodyPr>
          <a:lstStyle/>
          <a:p>
            <a:pPr algn="l"/>
            <a:r>
              <a:rPr lang="en-US" sz="1000" b="0" i="0" dirty="0">
                <a:solidFill>
                  <a:srgbClr val="FFC000"/>
                </a:solidFill>
                <a:latin typeface="Segoe UI"/>
              </a:rPr>
              <a:t>Dentists retained 80% of case fees;  Dentists uncommitted to treat OSA</a:t>
            </a:r>
            <a:endParaRPr sz="1000" b="0" i="0" dirty="0">
              <a:solidFill>
                <a:srgbClr val="FFC000"/>
              </a:solidFill>
              <a:latin typeface="Segoe UI"/>
            </a:endParaRPr>
          </a:p>
        </p:txBody>
      </p:sp>
      <p:sp>
        <p:nvSpPr>
          <p:cNvPr id="35" name="Rectangle 34">
            <a:extLst>
              <a:ext uri="{FF2B5EF4-FFF2-40B4-BE49-F238E27FC236}">
                <a16:creationId xmlns:a16="http://schemas.microsoft.com/office/drawing/2014/main" id="{3CAC234F-D77F-8D44-F8BA-CCB7F331B4FD}"/>
              </a:ext>
            </a:extLst>
          </p:cNvPr>
          <p:cNvSpPr/>
          <p:nvPr/>
        </p:nvSpPr>
        <p:spPr>
          <a:xfrm>
            <a:off x="411480" y="4831641"/>
            <a:ext cx="54864" cy="502920"/>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a:extLst>
              <a:ext uri="{FF2B5EF4-FFF2-40B4-BE49-F238E27FC236}">
                <a16:creationId xmlns:a16="http://schemas.microsoft.com/office/drawing/2014/main" id="{6BD9A9D1-80EA-358E-B711-5EDFCB35C203}"/>
              </a:ext>
            </a:extLst>
          </p:cNvPr>
          <p:cNvSpPr txBox="1"/>
          <p:nvPr/>
        </p:nvSpPr>
        <p:spPr>
          <a:xfrm>
            <a:off x="548640" y="4859073"/>
            <a:ext cx="3180212" cy="276999"/>
          </a:xfrm>
          <a:prstGeom prst="rect">
            <a:avLst/>
          </a:prstGeom>
          <a:noFill/>
        </p:spPr>
        <p:txBody>
          <a:bodyPr wrap="square">
            <a:spAutoFit/>
          </a:bodyPr>
          <a:lstStyle/>
          <a:p>
            <a:pPr algn="l"/>
            <a:r>
              <a:rPr sz="1200" b="1" i="0" dirty="0">
                <a:solidFill>
                  <a:srgbClr val="FFFFFF"/>
                </a:solidFill>
                <a:latin typeface="Segoe UI"/>
              </a:rPr>
              <a:t>— </a:t>
            </a:r>
            <a:r>
              <a:rPr lang="en-US" sz="1200" b="1" i="0" dirty="0">
                <a:solidFill>
                  <a:srgbClr val="FFFFFF"/>
                </a:solidFill>
                <a:latin typeface="Segoe UI"/>
              </a:rPr>
              <a:t>Product and Protocol Improvements </a:t>
            </a:r>
            <a:endParaRPr sz="1200" b="1" i="0" dirty="0">
              <a:solidFill>
                <a:srgbClr val="FFFFFF"/>
              </a:solidFill>
              <a:latin typeface="Segoe UI"/>
            </a:endParaRPr>
          </a:p>
        </p:txBody>
      </p:sp>
      <p:sp>
        <p:nvSpPr>
          <p:cNvPr id="37" name="TextBox 36">
            <a:extLst>
              <a:ext uri="{FF2B5EF4-FFF2-40B4-BE49-F238E27FC236}">
                <a16:creationId xmlns:a16="http://schemas.microsoft.com/office/drawing/2014/main" id="{F1DABC9B-1870-2AE6-1C9D-9C66642CBA44}"/>
              </a:ext>
            </a:extLst>
          </p:cNvPr>
          <p:cNvSpPr txBox="1"/>
          <p:nvPr/>
        </p:nvSpPr>
        <p:spPr>
          <a:xfrm>
            <a:off x="548640" y="5105961"/>
            <a:ext cx="5212080" cy="246221"/>
          </a:xfrm>
          <a:prstGeom prst="rect">
            <a:avLst/>
          </a:prstGeom>
          <a:noFill/>
        </p:spPr>
        <p:txBody>
          <a:bodyPr wrap="square">
            <a:spAutoFit/>
          </a:bodyPr>
          <a:lstStyle/>
          <a:p>
            <a:pPr algn="l"/>
            <a:r>
              <a:rPr lang="en-US" sz="1000" b="0" i="0" dirty="0">
                <a:solidFill>
                  <a:srgbClr val="FFC000"/>
                </a:solidFill>
                <a:latin typeface="Segoe UI"/>
              </a:rPr>
              <a:t>Cut treatment times in half; Improved clinical outcomes; Resolved OSA for many</a:t>
            </a:r>
            <a:endParaRPr sz="1000" b="0" i="0" dirty="0">
              <a:solidFill>
                <a:srgbClr val="FFC000"/>
              </a:solidFill>
              <a:latin typeface="Segoe UI"/>
            </a:endParaRPr>
          </a:p>
        </p:txBody>
      </p:sp>
      <p:sp>
        <p:nvSpPr>
          <p:cNvPr id="41" name="TextBox 40">
            <a:extLst>
              <a:ext uri="{FF2B5EF4-FFF2-40B4-BE49-F238E27FC236}">
                <a16:creationId xmlns:a16="http://schemas.microsoft.com/office/drawing/2014/main" id="{31A69430-4844-E138-D3BF-B8D7422F0FDA}"/>
              </a:ext>
            </a:extLst>
          </p:cNvPr>
          <p:cNvSpPr txBox="1"/>
          <p:nvPr/>
        </p:nvSpPr>
        <p:spPr>
          <a:xfrm>
            <a:off x="6446520" y="3023235"/>
            <a:ext cx="5394960" cy="3462486"/>
          </a:xfrm>
          <a:prstGeom prst="rect">
            <a:avLst/>
          </a:prstGeom>
          <a:noFill/>
        </p:spPr>
        <p:txBody>
          <a:bodyPr wrap="square">
            <a:spAutoFit/>
          </a:bodyPr>
          <a:lstStyle/>
          <a:p>
            <a:pPr marL="171450" indent="-171450">
              <a:spcAft>
                <a:spcPts val="600"/>
              </a:spcAft>
              <a:buFont typeface="Arial" panose="020B0604020202020204" pitchFamily="34" charset="0"/>
              <a:buChar char="•"/>
            </a:pPr>
            <a:r>
              <a:rPr lang="en-US" sz="1200" b="1" dirty="0">
                <a:solidFill>
                  <a:schemeClr val="bg1"/>
                </a:solidFill>
                <a:latin typeface="Segoe UI"/>
              </a:rPr>
              <a:t>Affiliations with Medical Practices (sleep MDs, Cardiologists, etc.)</a:t>
            </a:r>
          </a:p>
          <a:p>
            <a:pPr marL="628650" lvl="1" indent="-171450">
              <a:spcAft>
                <a:spcPts val="600"/>
              </a:spcAft>
              <a:buFont typeface="Arial" panose="020B0604020202020204" pitchFamily="34" charset="0"/>
              <a:buChar char="•"/>
            </a:pPr>
            <a:r>
              <a:rPr lang="en-US" sz="1100" dirty="0">
                <a:solidFill>
                  <a:srgbClr val="FFC000"/>
                </a:solidFill>
                <a:latin typeface="Segoe UI"/>
              </a:rPr>
              <a:t>Giving OSA Patients a Choice</a:t>
            </a:r>
          </a:p>
          <a:p>
            <a:pPr marL="628650" lvl="1" indent="-171450">
              <a:spcAft>
                <a:spcPts val="600"/>
              </a:spcAft>
              <a:buFont typeface="Arial" panose="020B0604020202020204" pitchFamily="34" charset="0"/>
              <a:buChar char="•"/>
            </a:pPr>
            <a:r>
              <a:rPr lang="en-US" sz="1100" dirty="0">
                <a:solidFill>
                  <a:srgbClr val="FFC000"/>
                </a:solidFill>
                <a:latin typeface="Segoe UI"/>
              </a:rPr>
              <a:t>Large Volume Patient Potential </a:t>
            </a:r>
          </a:p>
          <a:p>
            <a:pPr marL="628650" lvl="1" indent="-171450">
              <a:spcAft>
                <a:spcPts val="600"/>
              </a:spcAft>
              <a:buFont typeface="Arial" panose="020B0604020202020204" pitchFamily="34" charset="0"/>
              <a:buChar char="•"/>
            </a:pPr>
            <a:r>
              <a:rPr lang="en-US" sz="1100" dirty="0">
                <a:solidFill>
                  <a:srgbClr val="FFC000"/>
                </a:solidFill>
                <a:latin typeface="Segoe UI"/>
              </a:rPr>
              <a:t>Alignment of Clinical and Economic Interests</a:t>
            </a:r>
          </a:p>
          <a:p>
            <a:pPr marL="171450" indent="-171450">
              <a:spcBef>
                <a:spcPts val="1800"/>
              </a:spcBef>
              <a:spcAft>
                <a:spcPts val="600"/>
              </a:spcAft>
              <a:buFont typeface="Arial" panose="020B0604020202020204" pitchFamily="34" charset="0"/>
              <a:buChar char="•"/>
            </a:pPr>
            <a:r>
              <a:rPr lang="en-US" sz="1400" b="1" dirty="0">
                <a:solidFill>
                  <a:schemeClr val="bg1"/>
                </a:solidFill>
              </a:rPr>
              <a:t>MSO / DSO Model – Providers work under contract</a:t>
            </a:r>
          </a:p>
          <a:p>
            <a:pPr marL="628650" lvl="1" indent="-171450">
              <a:spcAft>
                <a:spcPts val="600"/>
              </a:spcAft>
              <a:buFont typeface="Arial" panose="020B0604020202020204" pitchFamily="34" charset="0"/>
              <a:buChar char="•"/>
            </a:pPr>
            <a:r>
              <a:rPr lang="en-US" sz="1100" dirty="0">
                <a:solidFill>
                  <a:srgbClr val="FFC000"/>
                </a:solidFill>
                <a:latin typeface="Segoe UI"/>
              </a:rPr>
              <a:t>Up to 60% Contribution Margins</a:t>
            </a:r>
          </a:p>
          <a:p>
            <a:pPr marL="628650" lvl="1" indent="-171450">
              <a:spcAft>
                <a:spcPts val="600"/>
              </a:spcAft>
              <a:buFont typeface="Arial" panose="020B0604020202020204" pitchFamily="34" charset="0"/>
              <a:buChar char="•"/>
            </a:pPr>
            <a:r>
              <a:rPr lang="en-US" sz="1100" dirty="0">
                <a:solidFill>
                  <a:srgbClr val="FFC000"/>
                </a:solidFill>
                <a:latin typeface="Segoe UI"/>
              </a:rPr>
              <a:t>Higher $$ Average Per Case ($5,000+)</a:t>
            </a:r>
          </a:p>
          <a:p>
            <a:pPr marL="628650" lvl="1" indent="-171450">
              <a:spcAft>
                <a:spcPts val="600"/>
              </a:spcAft>
              <a:buFont typeface="Arial" panose="020B0604020202020204" pitchFamily="34" charset="0"/>
              <a:buChar char="•"/>
            </a:pPr>
            <a:r>
              <a:rPr lang="en-US" sz="1100" dirty="0">
                <a:solidFill>
                  <a:srgbClr val="FFC000"/>
                </a:solidFill>
                <a:latin typeface="Segoe UI"/>
              </a:rPr>
              <a:t>Ability to Rollout Adjunctive Services and Technologies</a:t>
            </a:r>
            <a:endParaRPr lang="en-US" sz="1100" b="1" dirty="0">
              <a:solidFill>
                <a:schemeClr val="bg1"/>
              </a:solidFill>
              <a:latin typeface="Segoe UI"/>
            </a:endParaRPr>
          </a:p>
          <a:p>
            <a:pPr marL="171450" indent="-171450">
              <a:spcBef>
                <a:spcPts val="1200"/>
              </a:spcBef>
              <a:spcAft>
                <a:spcPts val="600"/>
              </a:spcAft>
              <a:buFont typeface="Arial" panose="020B0604020202020204" pitchFamily="34" charset="0"/>
              <a:buChar char="•"/>
            </a:pPr>
            <a:r>
              <a:rPr lang="en-US" sz="1400" b="1" dirty="0">
                <a:solidFill>
                  <a:schemeClr val="bg1"/>
                </a:solidFill>
              </a:rPr>
              <a:t>Center for Advanced Airway Systems (Airway Architect)</a:t>
            </a:r>
          </a:p>
          <a:p>
            <a:pPr marL="628650" lvl="1" indent="-171450">
              <a:spcAft>
                <a:spcPts val="600"/>
              </a:spcAft>
              <a:buFont typeface="Arial" panose="020B0604020202020204" pitchFamily="34" charset="0"/>
              <a:buChar char="•"/>
            </a:pPr>
            <a:r>
              <a:rPr lang="en-US" sz="1100" dirty="0">
                <a:solidFill>
                  <a:srgbClr val="FFC000"/>
                </a:solidFill>
                <a:latin typeface="Segoe UI"/>
              </a:rPr>
              <a:t>Vitality Method</a:t>
            </a:r>
          </a:p>
          <a:p>
            <a:pPr marL="628650" lvl="1" indent="-171450">
              <a:spcAft>
                <a:spcPts val="600"/>
              </a:spcAft>
              <a:buFont typeface="Arial" panose="020B0604020202020204" pitchFamily="34" charset="0"/>
              <a:buChar char="•"/>
            </a:pPr>
            <a:r>
              <a:rPr lang="en-US" sz="1100" dirty="0">
                <a:solidFill>
                  <a:srgbClr val="FFC000"/>
                </a:solidFill>
                <a:latin typeface="Segoe UI"/>
              </a:rPr>
              <a:t>Visage AI-Powered Facial Analytics</a:t>
            </a:r>
          </a:p>
          <a:p>
            <a:pPr marL="628650" lvl="1" indent="-171450">
              <a:spcAft>
                <a:spcPts val="600"/>
              </a:spcAft>
              <a:buFont typeface="Arial" panose="020B0604020202020204" pitchFamily="34" charset="0"/>
              <a:buChar char="•"/>
            </a:pPr>
            <a:endParaRPr lang="en-US" sz="1100" dirty="0">
              <a:solidFill>
                <a:srgbClr val="FFC000"/>
              </a:solidFill>
              <a:latin typeface="Segoe UI"/>
            </a:endParaRPr>
          </a:p>
        </p:txBody>
      </p:sp>
      <p:sp>
        <p:nvSpPr>
          <p:cNvPr id="44" name="TextBox 43">
            <a:extLst>
              <a:ext uri="{FF2B5EF4-FFF2-40B4-BE49-F238E27FC236}">
                <a16:creationId xmlns:a16="http://schemas.microsoft.com/office/drawing/2014/main" id="{AF6F13C4-9D1A-D25F-D008-AC9E6D356A96}"/>
              </a:ext>
            </a:extLst>
          </p:cNvPr>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6</a:t>
            </a:r>
          </a:p>
        </p:txBody>
      </p:sp>
      <p:pic>
        <p:nvPicPr>
          <p:cNvPr id="45" name="Google Shape;413;p1">
            <a:extLst>
              <a:ext uri="{FF2B5EF4-FFF2-40B4-BE49-F238E27FC236}">
                <a16:creationId xmlns:a16="http://schemas.microsoft.com/office/drawing/2014/main" id="{E28F2DA4-CC5F-2303-E7BC-1671B8D8A807}"/>
              </a:ext>
            </a:extLst>
          </p:cNvPr>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1336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2"/>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3"/>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3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5"/>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6"/>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41">
                                            <p:txEl>
                                              <p:pRg st="0" end="0"/>
                                            </p:txEl>
                                          </p:spTgt>
                                        </p:tgtEl>
                                        <p:attrNameLst>
                                          <p:attrName>style.visibility</p:attrName>
                                        </p:attrNameLst>
                                      </p:cBhvr>
                                      <p:to>
                                        <p:strVal val="visible"/>
                                      </p:to>
                                    </p:set>
                                    <p:animEffect transition="in" filter="fade">
                                      <p:cBhvr>
                                        <p:cTn id="79" dur="500"/>
                                        <p:tgtEl>
                                          <p:spTgt spid="41">
                                            <p:txEl>
                                              <p:pRg st="0" end="0"/>
                                            </p:tx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41">
                                            <p:txEl>
                                              <p:pRg st="1" end="1"/>
                                            </p:txEl>
                                          </p:spTgt>
                                        </p:tgtEl>
                                        <p:attrNameLst>
                                          <p:attrName>style.visibility</p:attrName>
                                        </p:attrNameLst>
                                      </p:cBhvr>
                                      <p:to>
                                        <p:strVal val="visible"/>
                                      </p:to>
                                    </p:set>
                                    <p:animEffect transition="in" filter="fade">
                                      <p:cBhvr>
                                        <p:cTn id="82" dur="500"/>
                                        <p:tgtEl>
                                          <p:spTgt spid="41">
                                            <p:txEl>
                                              <p:pRg st="1" end="1"/>
                                            </p:txEl>
                                          </p:spTgt>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41">
                                            <p:txEl>
                                              <p:pRg st="2" end="2"/>
                                            </p:txEl>
                                          </p:spTgt>
                                        </p:tgtEl>
                                        <p:attrNameLst>
                                          <p:attrName>style.visibility</p:attrName>
                                        </p:attrNameLst>
                                      </p:cBhvr>
                                      <p:to>
                                        <p:strVal val="visible"/>
                                      </p:to>
                                    </p:set>
                                    <p:animEffect transition="in" filter="fade">
                                      <p:cBhvr>
                                        <p:cTn id="85" dur="500"/>
                                        <p:tgtEl>
                                          <p:spTgt spid="41">
                                            <p:txEl>
                                              <p:pRg st="2" end="2"/>
                                            </p:txEl>
                                          </p:spTgt>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41">
                                            <p:txEl>
                                              <p:pRg st="3" end="3"/>
                                            </p:txEl>
                                          </p:spTgt>
                                        </p:tgtEl>
                                        <p:attrNameLst>
                                          <p:attrName>style.visibility</p:attrName>
                                        </p:attrNameLst>
                                      </p:cBhvr>
                                      <p:to>
                                        <p:strVal val="visible"/>
                                      </p:to>
                                    </p:set>
                                    <p:animEffect transition="in" filter="fade">
                                      <p:cBhvr>
                                        <p:cTn id="88" dur="500"/>
                                        <p:tgtEl>
                                          <p:spTgt spid="41">
                                            <p:txEl>
                                              <p:pRg st="3" end="3"/>
                                            </p:txEl>
                                          </p:spTgt>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41">
                                            <p:txEl>
                                              <p:pRg st="4" end="4"/>
                                            </p:txEl>
                                          </p:spTgt>
                                        </p:tgtEl>
                                        <p:attrNameLst>
                                          <p:attrName>style.visibility</p:attrName>
                                        </p:attrNameLst>
                                      </p:cBhvr>
                                      <p:to>
                                        <p:strVal val="visible"/>
                                      </p:to>
                                    </p:set>
                                    <p:animEffect transition="in" filter="fade">
                                      <p:cBhvr>
                                        <p:cTn id="93" dur="500"/>
                                        <p:tgtEl>
                                          <p:spTgt spid="41">
                                            <p:txEl>
                                              <p:pRg st="4" end="4"/>
                                            </p:txEl>
                                          </p:spTgt>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41">
                                            <p:txEl>
                                              <p:pRg st="5" end="5"/>
                                            </p:txEl>
                                          </p:spTgt>
                                        </p:tgtEl>
                                        <p:attrNameLst>
                                          <p:attrName>style.visibility</p:attrName>
                                        </p:attrNameLst>
                                      </p:cBhvr>
                                      <p:to>
                                        <p:strVal val="visible"/>
                                      </p:to>
                                    </p:set>
                                    <p:animEffect transition="in" filter="fade">
                                      <p:cBhvr>
                                        <p:cTn id="96" dur="500"/>
                                        <p:tgtEl>
                                          <p:spTgt spid="41">
                                            <p:txEl>
                                              <p:pRg st="5" end="5"/>
                                            </p:txEl>
                                          </p:spTgt>
                                        </p:tgtEl>
                                      </p:cBhvr>
                                    </p:animEffect>
                                  </p:childTnLst>
                                </p:cTn>
                              </p:par>
                              <p:par>
                                <p:cTn id="97" presetID="10" presetClass="entr" presetSubtype="0" fill="hold" grpId="0" nodeType="withEffect">
                                  <p:stCondLst>
                                    <p:cond delay="0"/>
                                  </p:stCondLst>
                                  <p:childTnLst>
                                    <p:set>
                                      <p:cBhvr>
                                        <p:cTn id="98" dur="1" fill="hold">
                                          <p:stCondLst>
                                            <p:cond delay="0"/>
                                          </p:stCondLst>
                                        </p:cTn>
                                        <p:tgtEl>
                                          <p:spTgt spid="41">
                                            <p:txEl>
                                              <p:pRg st="6" end="6"/>
                                            </p:txEl>
                                          </p:spTgt>
                                        </p:tgtEl>
                                        <p:attrNameLst>
                                          <p:attrName>style.visibility</p:attrName>
                                        </p:attrNameLst>
                                      </p:cBhvr>
                                      <p:to>
                                        <p:strVal val="visible"/>
                                      </p:to>
                                    </p:set>
                                    <p:animEffect transition="in" filter="fade">
                                      <p:cBhvr>
                                        <p:cTn id="99" dur="500"/>
                                        <p:tgtEl>
                                          <p:spTgt spid="41">
                                            <p:txEl>
                                              <p:pRg st="6" end="6"/>
                                            </p:txEl>
                                          </p:spTgt>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41">
                                            <p:txEl>
                                              <p:pRg st="7" end="7"/>
                                            </p:txEl>
                                          </p:spTgt>
                                        </p:tgtEl>
                                        <p:attrNameLst>
                                          <p:attrName>style.visibility</p:attrName>
                                        </p:attrNameLst>
                                      </p:cBhvr>
                                      <p:to>
                                        <p:strVal val="visible"/>
                                      </p:to>
                                    </p:set>
                                    <p:animEffect transition="in" filter="fade">
                                      <p:cBhvr>
                                        <p:cTn id="102" dur="500"/>
                                        <p:tgtEl>
                                          <p:spTgt spid="41">
                                            <p:txEl>
                                              <p:pRg st="7" end="7"/>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41">
                                            <p:txEl>
                                              <p:pRg st="8" end="8"/>
                                            </p:txEl>
                                          </p:spTgt>
                                        </p:tgtEl>
                                        <p:attrNameLst>
                                          <p:attrName>style.visibility</p:attrName>
                                        </p:attrNameLst>
                                      </p:cBhvr>
                                      <p:to>
                                        <p:strVal val="visible"/>
                                      </p:to>
                                    </p:set>
                                    <p:animEffect transition="in" filter="fade">
                                      <p:cBhvr>
                                        <p:cTn id="107" dur="500"/>
                                        <p:tgtEl>
                                          <p:spTgt spid="41">
                                            <p:txEl>
                                              <p:pRg st="8" end="8"/>
                                            </p:txEl>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1">
                                            <p:txEl>
                                              <p:pRg st="9" end="9"/>
                                            </p:txEl>
                                          </p:spTgt>
                                        </p:tgtEl>
                                        <p:attrNameLst>
                                          <p:attrName>style.visibility</p:attrName>
                                        </p:attrNameLst>
                                      </p:cBhvr>
                                      <p:to>
                                        <p:strVal val="visible"/>
                                      </p:to>
                                    </p:set>
                                    <p:animEffect transition="in" filter="fade">
                                      <p:cBhvr>
                                        <p:cTn id="110" dur="500"/>
                                        <p:tgtEl>
                                          <p:spTgt spid="41">
                                            <p:txEl>
                                              <p:pRg st="9" end="9"/>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1">
                                            <p:txEl>
                                              <p:pRg st="10" end="10"/>
                                            </p:txEl>
                                          </p:spTgt>
                                        </p:tgtEl>
                                        <p:attrNameLst>
                                          <p:attrName>style.visibility</p:attrName>
                                        </p:attrNameLst>
                                      </p:cBhvr>
                                      <p:to>
                                        <p:strVal val="visible"/>
                                      </p:to>
                                    </p:set>
                                    <p:animEffect transition="in" filter="fade">
                                      <p:cBhvr>
                                        <p:cTn id="113" dur="500"/>
                                        <p:tgtEl>
                                          <p:spTgt spid="4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p:bldP spid="12" grpId="0"/>
      <p:bldP spid="13" grpId="0" animBg="1"/>
      <p:bldP spid="14" grpId="0" animBg="1"/>
      <p:bldP spid="15" grpId="0"/>
      <p:bldP spid="16" grpId="0"/>
      <p:bldP spid="17" grpId="0" animBg="1"/>
      <p:bldP spid="18" grpId="0" animBg="1"/>
      <p:bldP spid="19" grpId="0"/>
      <p:bldP spid="20" grpId="0"/>
      <p:bldP spid="21" grpId="0" animBg="1"/>
      <p:bldP spid="22" grpId="0" animBg="1"/>
      <p:bldP spid="23" grpId="0"/>
      <p:bldP spid="24" grpId="0"/>
      <p:bldP spid="25" grpId="0"/>
      <p:bldP spid="26" grpId="0"/>
      <p:bldP spid="29" grpId="0" animBg="1"/>
      <p:bldP spid="30" grpId="0"/>
      <p:bldP spid="31" grpId="0"/>
      <p:bldP spid="32" grpId="0" animBg="1"/>
      <p:bldP spid="33" grpId="0"/>
      <p:bldP spid="34" grpId="0"/>
      <p:bldP spid="35" grpId="0" animBg="1"/>
      <p:bldP spid="36" grpId="0"/>
      <p:bldP spid="37" grpId="0"/>
      <p:bldP spid="4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9D989-5D73-F3CB-63A1-C4A69952441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57C6D14-5F3F-F196-C7CE-6A94BE54AD72}"/>
              </a:ext>
            </a:extLst>
          </p:cNvPr>
          <p:cNvSpPr/>
          <p:nvPr/>
        </p:nvSpPr>
        <p:spPr>
          <a:xfrm>
            <a:off x="-254" y="0"/>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2A48DE97-938C-00E8-1916-15D10C26799A}"/>
              </a:ext>
            </a:extLst>
          </p:cNvPr>
          <p:cNvSpPr txBox="1"/>
          <p:nvPr/>
        </p:nvSpPr>
        <p:spPr>
          <a:xfrm>
            <a:off x="4114927" y="6141720"/>
            <a:ext cx="4572000" cy="320040"/>
          </a:xfrm>
          <a:prstGeom prst="rect">
            <a:avLst/>
          </a:prstGeom>
          <a:noFill/>
        </p:spPr>
        <p:txBody>
          <a:bodyPr wrap="square">
            <a:spAutoFit/>
          </a:bodyPr>
          <a:lstStyle/>
          <a:p>
            <a:pPr algn="ctr"/>
            <a:r>
              <a:rPr sz="700" b="0" i="0">
                <a:solidFill>
                  <a:srgbClr val="FF4444"/>
                </a:solidFill>
                <a:latin typeface="Segoe UI"/>
              </a:rPr>
              <a:t>HIGHLY CONFIDENTIAL   |   ©2026 Airway Architect</a:t>
            </a:r>
          </a:p>
        </p:txBody>
      </p:sp>
      <p:sp>
        <p:nvSpPr>
          <p:cNvPr id="7" name="TextBox 6">
            <a:extLst>
              <a:ext uri="{FF2B5EF4-FFF2-40B4-BE49-F238E27FC236}">
                <a16:creationId xmlns:a16="http://schemas.microsoft.com/office/drawing/2014/main" id="{A83A8E33-B34C-CF7A-0E59-CBA5FFA0E72B}"/>
              </a:ext>
            </a:extLst>
          </p:cNvPr>
          <p:cNvSpPr txBox="1"/>
          <p:nvPr/>
        </p:nvSpPr>
        <p:spPr>
          <a:xfrm>
            <a:off x="329311" y="61417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a:extLst>
              <a:ext uri="{FF2B5EF4-FFF2-40B4-BE49-F238E27FC236}">
                <a16:creationId xmlns:a16="http://schemas.microsoft.com/office/drawing/2014/main" id="{52508BA3-A185-076C-9B88-60C3A42A328E}"/>
              </a:ext>
            </a:extLst>
          </p:cNvPr>
          <p:cNvSpPr txBox="1"/>
          <p:nvPr/>
        </p:nvSpPr>
        <p:spPr>
          <a:xfrm>
            <a:off x="11430127" y="6141720"/>
            <a:ext cx="548640" cy="369332"/>
          </a:xfrm>
          <a:prstGeom prst="rect">
            <a:avLst/>
          </a:prstGeom>
          <a:noFill/>
        </p:spPr>
        <p:txBody>
          <a:bodyPr wrap="square">
            <a:spAutoFit/>
          </a:bodyPr>
          <a:lstStyle/>
          <a:p>
            <a:r>
              <a:t>4</a:t>
            </a:r>
          </a:p>
        </p:txBody>
      </p:sp>
      <p:sp>
        <p:nvSpPr>
          <p:cNvPr id="35" name="TextBox 34">
            <a:extLst>
              <a:ext uri="{FF2B5EF4-FFF2-40B4-BE49-F238E27FC236}">
                <a16:creationId xmlns:a16="http://schemas.microsoft.com/office/drawing/2014/main" id="{1A391B12-8A66-897E-72A1-6BFAF4B24D39}"/>
              </a:ext>
            </a:extLst>
          </p:cNvPr>
          <p:cNvSpPr txBox="1"/>
          <p:nvPr/>
        </p:nvSpPr>
        <p:spPr>
          <a:xfrm>
            <a:off x="4114927" y="6141720"/>
            <a:ext cx="4572000" cy="320040"/>
          </a:xfrm>
          <a:prstGeom prst="rect">
            <a:avLst/>
          </a:prstGeom>
          <a:noFill/>
        </p:spPr>
        <p:txBody>
          <a:bodyPr wrap="square">
            <a:spAutoFit/>
          </a:bodyPr>
          <a:lstStyle/>
          <a:p>
            <a:pPr algn="ctr"/>
            <a:r>
              <a:rPr sz="700" b="0" i="0">
                <a:solidFill>
                  <a:srgbClr val="FF4444"/>
                </a:solidFill>
                <a:latin typeface="Segoe UI"/>
              </a:rPr>
              <a:t>HIGHLY CONFIDENTIAL   |   ©2026 Airway Architect</a:t>
            </a:r>
          </a:p>
        </p:txBody>
      </p:sp>
      <p:sp>
        <p:nvSpPr>
          <p:cNvPr id="36" name="TextBox 35">
            <a:extLst>
              <a:ext uri="{FF2B5EF4-FFF2-40B4-BE49-F238E27FC236}">
                <a16:creationId xmlns:a16="http://schemas.microsoft.com/office/drawing/2014/main" id="{4C258D35-E8A9-E1A1-CD78-95C5003823BB}"/>
              </a:ext>
            </a:extLst>
          </p:cNvPr>
          <p:cNvSpPr txBox="1"/>
          <p:nvPr/>
        </p:nvSpPr>
        <p:spPr>
          <a:xfrm>
            <a:off x="329311" y="61417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37" name="TextBox 36">
            <a:extLst>
              <a:ext uri="{FF2B5EF4-FFF2-40B4-BE49-F238E27FC236}">
                <a16:creationId xmlns:a16="http://schemas.microsoft.com/office/drawing/2014/main" id="{05557E3C-1960-3191-ED2B-19E0BC616BEB}"/>
              </a:ext>
            </a:extLst>
          </p:cNvPr>
          <p:cNvSpPr txBox="1"/>
          <p:nvPr/>
        </p:nvSpPr>
        <p:spPr>
          <a:xfrm>
            <a:off x="11430127" y="6141720"/>
            <a:ext cx="548640" cy="369332"/>
          </a:xfrm>
          <a:prstGeom prst="rect">
            <a:avLst/>
          </a:prstGeom>
          <a:noFill/>
        </p:spPr>
        <p:txBody>
          <a:bodyPr wrap="square">
            <a:spAutoFit/>
          </a:bodyPr>
          <a:lstStyle/>
          <a:p>
            <a:r>
              <a:t>4</a:t>
            </a:r>
          </a:p>
        </p:txBody>
      </p:sp>
      <p:sp>
        <p:nvSpPr>
          <p:cNvPr id="3" name="TextBox 2">
            <a:extLst>
              <a:ext uri="{FF2B5EF4-FFF2-40B4-BE49-F238E27FC236}">
                <a16:creationId xmlns:a16="http://schemas.microsoft.com/office/drawing/2014/main" id="{9B455019-01EA-438A-DABD-E912EF9049F4}"/>
              </a:ext>
            </a:extLst>
          </p:cNvPr>
          <p:cNvSpPr txBox="1"/>
          <p:nvPr/>
        </p:nvSpPr>
        <p:spPr>
          <a:xfrm>
            <a:off x="1902373" y="108155"/>
            <a:ext cx="4356757" cy="677108"/>
          </a:xfrm>
          <a:prstGeom prst="rect">
            <a:avLst/>
          </a:prstGeom>
          <a:noFill/>
        </p:spPr>
        <p:txBody>
          <a:bodyPr wrap="square">
            <a:spAutoFit/>
          </a:bodyPr>
          <a:lstStyle/>
          <a:p>
            <a:pPr algn="l"/>
            <a:r>
              <a:rPr lang="en-US" sz="2400" b="1" i="0" dirty="0">
                <a:solidFill>
                  <a:srgbClr val="FFFFFF"/>
                </a:solidFill>
                <a:latin typeface="Segoe UI"/>
              </a:rPr>
              <a:t>Visage: </a:t>
            </a:r>
            <a:r>
              <a:rPr lang="en-US" sz="1400" i="1" dirty="0">
                <a:solidFill>
                  <a:srgbClr val="FFFFFF"/>
                </a:solidFill>
                <a:latin typeface="Segoe UI"/>
              </a:rPr>
              <a:t>An AI-Powered Platform by </a:t>
            </a:r>
          </a:p>
          <a:p>
            <a:pPr algn="l"/>
            <a:r>
              <a:rPr lang="en-US" sz="1400" i="1" dirty="0">
                <a:solidFill>
                  <a:srgbClr val="FFFFFF"/>
                </a:solidFill>
                <a:latin typeface="Segoe UI"/>
              </a:rPr>
              <a:t>Airway Architect for Advanced Airway Solutions</a:t>
            </a:r>
            <a:endParaRPr sz="1400" i="1" dirty="0">
              <a:solidFill>
                <a:srgbClr val="FFFFFF"/>
              </a:solidFill>
              <a:latin typeface="Segoe UI"/>
            </a:endParaRPr>
          </a:p>
        </p:txBody>
      </p:sp>
      <p:pic>
        <p:nvPicPr>
          <p:cNvPr id="11" name="Picture 10">
            <a:extLst>
              <a:ext uri="{FF2B5EF4-FFF2-40B4-BE49-F238E27FC236}">
                <a16:creationId xmlns:a16="http://schemas.microsoft.com/office/drawing/2014/main" id="{797746EA-536B-9018-1B7B-327F5F96A847}"/>
              </a:ext>
            </a:extLst>
          </p:cNvPr>
          <p:cNvPicPr>
            <a:picLocks noChangeAspect="1"/>
          </p:cNvPicPr>
          <p:nvPr/>
        </p:nvPicPr>
        <p:blipFill>
          <a:blip r:embed="rId2"/>
          <a:stretch>
            <a:fillRect/>
          </a:stretch>
        </p:blipFill>
        <p:spPr>
          <a:xfrm>
            <a:off x="793183" y="1679613"/>
            <a:ext cx="2060169" cy="4476186"/>
          </a:xfrm>
          <a:prstGeom prst="rect">
            <a:avLst/>
          </a:prstGeom>
        </p:spPr>
      </p:pic>
      <p:pic>
        <p:nvPicPr>
          <p:cNvPr id="13" name="Picture 12">
            <a:extLst>
              <a:ext uri="{FF2B5EF4-FFF2-40B4-BE49-F238E27FC236}">
                <a16:creationId xmlns:a16="http://schemas.microsoft.com/office/drawing/2014/main" id="{DC787AA2-5184-36E3-65F4-B252B4D6025A}"/>
              </a:ext>
            </a:extLst>
          </p:cNvPr>
          <p:cNvPicPr>
            <a:picLocks noChangeAspect="1"/>
          </p:cNvPicPr>
          <p:nvPr/>
        </p:nvPicPr>
        <p:blipFill>
          <a:blip r:embed="rId3"/>
          <a:stretch>
            <a:fillRect/>
          </a:stretch>
        </p:blipFill>
        <p:spPr>
          <a:xfrm>
            <a:off x="3478820" y="1253252"/>
            <a:ext cx="2215912" cy="4814571"/>
          </a:xfrm>
          <a:prstGeom prst="rect">
            <a:avLst/>
          </a:prstGeom>
        </p:spPr>
      </p:pic>
      <p:pic>
        <p:nvPicPr>
          <p:cNvPr id="15" name="Picture 14">
            <a:extLst>
              <a:ext uri="{FF2B5EF4-FFF2-40B4-BE49-F238E27FC236}">
                <a16:creationId xmlns:a16="http://schemas.microsoft.com/office/drawing/2014/main" id="{C232D654-170F-A48D-9563-FC9FF9D331C0}"/>
              </a:ext>
            </a:extLst>
          </p:cNvPr>
          <p:cNvPicPr>
            <a:picLocks noChangeAspect="1"/>
          </p:cNvPicPr>
          <p:nvPr/>
        </p:nvPicPr>
        <p:blipFill>
          <a:blip r:embed="rId4"/>
          <a:stretch>
            <a:fillRect/>
          </a:stretch>
        </p:blipFill>
        <p:spPr>
          <a:xfrm>
            <a:off x="6311311" y="874654"/>
            <a:ext cx="2380153" cy="5171421"/>
          </a:xfrm>
          <a:prstGeom prst="rect">
            <a:avLst/>
          </a:prstGeom>
        </p:spPr>
      </p:pic>
      <p:pic>
        <p:nvPicPr>
          <p:cNvPr id="17" name="Picture 16">
            <a:extLst>
              <a:ext uri="{FF2B5EF4-FFF2-40B4-BE49-F238E27FC236}">
                <a16:creationId xmlns:a16="http://schemas.microsoft.com/office/drawing/2014/main" id="{80BCAB9B-6D2D-E444-F0E6-FD8E214CA349}"/>
              </a:ext>
            </a:extLst>
          </p:cNvPr>
          <p:cNvPicPr>
            <a:picLocks noChangeAspect="1"/>
          </p:cNvPicPr>
          <p:nvPr/>
        </p:nvPicPr>
        <p:blipFill>
          <a:blip r:embed="rId5"/>
          <a:stretch>
            <a:fillRect/>
          </a:stretch>
        </p:blipFill>
        <p:spPr>
          <a:xfrm>
            <a:off x="9160033" y="590245"/>
            <a:ext cx="2531224" cy="5499660"/>
          </a:xfrm>
          <a:prstGeom prst="rect">
            <a:avLst/>
          </a:prstGeom>
        </p:spPr>
      </p:pic>
      <p:sp>
        <p:nvSpPr>
          <p:cNvPr id="18" name="Rectangle 17">
            <a:extLst>
              <a:ext uri="{FF2B5EF4-FFF2-40B4-BE49-F238E27FC236}">
                <a16:creationId xmlns:a16="http://schemas.microsoft.com/office/drawing/2014/main" id="{8C192B89-76A5-0107-C949-DC3F3AA3242A}"/>
              </a:ext>
            </a:extLst>
          </p:cNvPr>
          <p:cNvSpPr/>
          <p:nvPr/>
        </p:nvSpPr>
        <p:spPr>
          <a:xfrm>
            <a:off x="127" y="-1"/>
            <a:ext cx="163109" cy="1681281"/>
          </a:xfrm>
          <a:prstGeom prst="rect">
            <a:avLst/>
          </a:prstGeom>
          <a:solidFill>
            <a:srgbClr val="F973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a:extLst>
              <a:ext uri="{FF2B5EF4-FFF2-40B4-BE49-F238E27FC236}">
                <a16:creationId xmlns:a16="http://schemas.microsoft.com/office/drawing/2014/main" id="{2FE6EA72-D604-9949-A9E7-DA92541FAEA1}"/>
              </a:ext>
            </a:extLst>
          </p:cNvPr>
          <p:cNvSpPr/>
          <p:nvPr/>
        </p:nvSpPr>
        <p:spPr>
          <a:xfrm flipV="1">
            <a:off x="790944" y="1558108"/>
            <a:ext cx="2060169" cy="81072"/>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a:extLst>
              <a:ext uri="{FF2B5EF4-FFF2-40B4-BE49-F238E27FC236}">
                <a16:creationId xmlns:a16="http://schemas.microsoft.com/office/drawing/2014/main" id="{B43E5B8F-2A79-CC86-0518-82968848AD69}"/>
              </a:ext>
            </a:extLst>
          </p:cNvPr>
          <p:cNvSpPr/>
          <p:nvPr/>
        </p:nvSpPr>
        <p:spPr>
          <a:xfrm>
            <a:off x="3478947" y="1177893"/>
            <a:ext cx="2223263" cy="75359"/>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a:extLst>
              <a:ext uri="{FF2B5EF4-FFF2-40B4-BE49-F238E27FC236}">
                <a16:creationId xmlns:a16="http://schemas.microsoft.com/office/drawing/2014/main" id="{6F9FEFE3-8F4F-7D38-2AAB-74B08670BED2}"/>
              </a:ext>
            </a:extLst>
          </p:cNvPr>
          <p:cNvSpPr/>
          <p:nvPr/>
        </p:nvSpPr>
        <p:spPr>
          <a:xfrm>
            <a:off x="6311311" y="784274"/>
            <a:ext cx="2351281" cy="74886"/>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a:extLst>
              <a:ext uri="{FF2B5EF4-FFF2-40B4-BE49-F238E27FC236}">
                <a16:creationId xmlns:a16="http://schemas.microsoft.com/office/drawing/2014/main" id="{432FB43E-EFC3-EE06-06B9-6F28E8C004C3}"/>
              </a:ext>
            </a:extLst>
          </p:cNvPr>
          <p:cNvSpPr/>
          <p:nvPr/>
        </p:nvSpPr>
        <p:spPr>
          <a:xfrm flipV="1">
            <a:off x="9160033" y="424544"/>
            <a:ext cx="2531224" cy="102352"/>
          </a:xfrm>
          <a:prstGeom prst="rect">
            <a:avLst/>
          </a:prstGeom>
          <a:solidFill>
            <a:srgbClr val="C0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rgbClr val="FF0000"/>
              </a:solidFill>
            </a:endParaRPr>
          </a:p>
        </p:txBody>
      </p:sp>
      <p:pic>
        <p:nvPicPr>
          <p:cNvPr id="24" name="Picture 23">
            <a:extLst>
              <a:ext uri="{FF2B5EF4-FFF2-40B4-BE49-F238E27FC236}">
                <a16:creationId xmlns:a16="http://schemas.microsoft.com/office/drawing/2014/main" id="{038B1965-9F74-7B52-8676-9DC2E58F18BE}"/>
              </a:ext>
            </a:extLst>
          </p:cNvPr>
          <p:cNvPicPr>
            <a:picLocks noChangeAspect="1"/>
          </p:cNvPicPr>
          <p:nvPr/>
        </p:nvPicPr>
        <p:blipFill>
          <a:blip r:embed="rId6"/>
          <a:stretch>
            <a:fillRect/>
          </a:stretch>
        </p:blipFill>
        <p:spPr>
          <a:xfrm>
            <a:off x="163237" y="1"/>
            <a:ext cx="1563964" cy="1563964"/>
          </a:xfrm>
          <a:prstGeom prst="rect">
            <a:avLst/>
          </a:prstGeom>
        </p:spPr>
      </p:pic>
    </p:spTree>
    <p:extLst>
      <p:ext uri="{BB962C8B-B14F-4D97-AF65-F5344CB8AC3E}">
        <p14:creationId xmlns:p14="http://schemas.microsoft.com/office/powerpoint/2010/main" val="1488802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201168"/>
            <a:ext cx="9144000" cy="461665"/>
          </a:xfrm>
          <a:prstGeom prst="rect">
            <a:avLst/>
          </a:prstGeom>
          <a:noFill/>
        </p:spPr>
        <p:txBody>
          <a:bodyPr wrap="square">
            <a:spAutoFit/>
          </a:bodyPr>
          <a:lstStyle/>
          <a:p>
            <a:pPr algn="l"/>
            <a:r>
              <a:rPr lang="en-US" sz="2400" b="1" dirty="0">
                <a:solidFill>
                  <a:srgbClr val="FFFFFF"/>
                </a:solidFill>
                <a:latin typeface="Segoe UI"/>
              </a:rPr>
              <a:t>Conquering OSA – The Future Belongs to Vivos</a:t>
            </a:r>
            <a:endParaRPr sz="2400" b="1" i="0" dirty="0">
              <a:solidFill>
                <a:srgbClr val="FFFFFF"/>
              </a:solidFill>
              <a:latin typeface="Segoe UI"/>
            </a:endParaRPr>
          </a:p>
        </p:txBody>
      </p:sp>
      <p:sp>
        <p:nvSpPr>
          <p:cNvPr id="5" name="Rectangle 4"/>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7</a:t>
            </a:r>
          </a:p>
        </p:txBody>
      </p:sp>
      <p:sp>
        <p:nvSpPr>
          <p:cNvPr id="9" name="Rectangle 8"/>
          <p:cNvSpPr/>
          <p:nvPr/>
        </p:nvSpPr>
        <p:spPr>
          <a:xfrm>
            <a:off x="320040" y="1097280"/>
            <a:ext cx="3794760" cy="3749039"/>
          </a:xfrm>
          <a:prstGeom prst="rect">
            <a:avLst/>
          </a:prstGeom>
          <a:solidFill>
            <a:srgbClr val="14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20040" y="1097280"/>
            <a:ext cx="3794760"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 y="1207008"/>
            <a:ext cx="3520440" cy="307777"/>
          </a:xfrm>
          <a:prstGeom prst="rect">
            <a:avLst/>
          </a:prstGeom>
          <a:noFill/>
        </p:spPr>
        <p:txBody>
          <a:bodyPr wrap="square">
            <a:spAutoFit/>
          </a:bodyPr>
          <a:lstStyle/>
          <a:p>
            <a:pPr algn="l"/>
            <a:r>
              <a:rPr lang="en-US" sz="1400" b="1" dirty="0">
                <a:solidFill>
                  <a:srgbClr val="FFFFFF"/>
                </a:solidFill>
                <a:latin typeface="Segoe UI"/>
              </a:rPr>
              <a:t>Advanced Diagnostics</a:t>
            </a:r>
            <a:endParaRPr sz="1400" b="1" i="0" dirty="0">
              <a:solidFill>
                <a:srgbClr val="FFFFFF"/>
              </a:solidFill>
              <a:latin typeface="Segoe UI"/>
            </a:endParaRPr>
          </a:p>
        </p:txBody>
      </p:sp>
      <p:sp>
        <p:nvSpPr>
          <p:cNvPr id="12" name="TextBox 11"/>
          <p:cNvSpPr txBox="1"/>
          <p:nvPr/>
        </p:nvSpPr>
        <p:spPr>
          <a:xfrm>
            <a:off x="457200" y="1691640"/>
            <a:ext cx="3520440" cy="2777683"/>
          </a:xfrm>
          <a:prstGeom prst="rect">
            <a:avLst/>
          </a:prstGeom>
          <a:noFill/>
        </p:spPr>
        <p:txBody>
          <a:bodyPr wrap="square">
            <a:spAutoFit/>
          </a:bodyPr>
          <a:lstStyle/>
          <a:p>
            <a:pPr marL="171450" indent="-171450">
              <a:spcBef>
                <a:spcPts val="300"/>
              </a:spcBef>
              <a:spcAft>
                <a:spcPts val="1200"/>
              </a:spcAft>
              <a:buFont typeface="Arial" panose="020B0604020202020204" pitchFamily="34" charset="0"/>
              <a:buChar char="•"/>
            </a:pPr>
            <a:r>
              <a:rPr lang="en-US" sz="1400" b="1" dirty="0">
                <a:solidFill>
                  <a:srgbClr val="CBD5E1"/>
                </a:solidFill>
              </a:rPr>
              <a:t>Mobile Screening App Featuring Proprietary Facial Recognition using </a:t>
            </a:r>
            <a:r>
              <a:rPr sz="1400" b="1" dirty="0">
                <a:solidFill>
                  <a:srgbClr val="CBD5E1"/>
                </a:solidFill>
              </a:rPr>
              <a:t>LiDAR accuracy vs. CT/CBCT </a:t>
            </a:r>
            <a:endParaRPr lang="en-US" sz="1400" b="1" dirty="0">
              <a:solidFill>
                <a:srgbClr val="CBD5E1"/>
              </a:solidFill>
            </a:endParaRPr>
          </a:p>
          <a:p>
            <a:pPr marL="171450" indent="-171450">
              <a:spcBef>
                <a:spcPts val="300"/>
              </a:spcBef>
              <a:spcAft>
                <a:spcPts val="1200"/>
              </a:spcAft>
              <a:buFont typeface="Arial" panose="020B0604020202020204" pitchFamily="34" charset="0"/>
              <a:buChar char="•"/>
            </a:pPr>
            <a:r>
              <a:rPr lang="en-US" sz="1400" b="1" dirty="0">
                <a:solidFill>
                  <a:srgbClr val="CBD5E1"/>
                </a:solidFill>
              </a:rPr>
              <a:t>Neuromuscular Testing</a:t>
            </a:r>
          </a:p>
          <a:p>
            <a:pPr marL="171450" indent="-171450">
              <a:spcBef>
                <a:spcPts val="300"/>
              </a:spcBef>
              <a:spcAft>
                <a:spcPts val="1200"/>
              </a:spcAft>
              <a:buFont typeface="Arial" panose="020B0604020202020204" pitchFamily="34" charset="0"/>
              <a:buChar char="•"/>
            </a:pPr>
            <a:r>
              <a:rPr lang="en-US" sz="1400" b="1" dirty="0">
                <a:solidFill>
                  <a:srgbClr val="CBD5E1"/>
                </a:solidFill>
              </a:rPr>
              <a:t>Postural / Dental Occlusion Assessments</a:t>
            </a:r>
          </a:p>
          <a:p>
            <a:pPr marL="171450" indent="-171450">
              <a:spcBef>
                <a:spcPts val="300"/>
              </a:spcBef>
              <a:spcAft>
                <a:spcPts val="1200"/>
              </a:spcAft>
              <a:buFont typeface="Arial" panose="020B0604020202020204" pitchFamily="34" charset="0"/>
              <a:buChar char="•"/>
            </a:pPr>
            <a:r>
              <a:rPr lang="en-US" sz="1400" b="1" dirty="0">
                <a:solidFill>
                  <a:srgbClr val="CBD5E1"/>
                </a:solidFill>
              </a:rPr>
              <a:t>Multi-ANS Testing </a:t>
            </a:r>
          </a:p>
          <a:p>
            <a:pPr marL="171450" indent="-171450">
              <a:spcBef>
                <a:spcPts val="300"/>
              </a:spcBef>
              <a:spcAft>
                <a:spcPts val="1200"/>
              </a:spcAft>
              <a:buFont typeface="Arial" panose="020B0604020202020204" pitchFamily="34" charset="0"/>
              <a:buChar char="•"/>
            </a:pPr>
            <a:r>
              <a:rPr lang="en-US" sz="1400" b="1" dirty="0">
                <a:solidFill>
                  <a:srgbClr val="CBD5E1"/>
                </a:solidFill>
              </a:rPr>
              <a:t>WAVI QEEG</a:t>
            </a:r>
            <a:endParaRPr sz="1400" b="1" dirty="0">
              <a:solidFill>
                <a:srgbClr val="CBD5E1"/>
              </a:solidFill>
            </a:endParaRPr>
          </a:p>
          <a:p>
            <a:pPr marL="171450" indent="-171450">
              <a:spcBef>
                <a:spcPts val="300"/>
              </a:spcBef>
              <a:spcAft>
                <a:spcPts val="1200"/>
              </a:spcAft>
              <a:buFont typeface="Arial" panose="020B0604020202020204" pitchFamily="34" charset="0"/>
              <a:buChar char="•"/>
            </a:pPr>
            <a:r>
              <a:rPr lang="en-US" sz="1400" b="1" dirty="0">
                <a:solidFill>
                  <a:srgbClr val="CBD5E1"/>
                </a:solidFill>
              </a:rPr>
              <a:t>Cardiopulmonary Coupling Sleep Testing</a:t>
            </a:r>
            <a:endParaRPr sz="1200" b="1" dirty="0">
              <a:solidFill>
                <a:srgbClr val="CBD5E1"/>
              </a:solidFill>
            </a:endParaRPr>
          </a:p>
        </p:txBody>
      </p:sp>
      <p:sp>
        <p:nvSpPr>
          <p:cNvPr id="13" name="Rectangle 12"/>
          <p:cNvSpPr/>
          <p:nvPr/>
        </p:nvSpPr>
        <p:spPr>
          <a:xfrm>
            <a:off x="4270248" y="1097280"/>
            <a:ext cx="3794760" cy="3749039"/>
          </a:xfrm>
          <a:prstGeom prst="rect">
            <a:avLst/>
          </a:prstGeom>
          <a:solidFill>
            <a:srgbClr val="14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270248" y="1097280"/>
            <a:ext cx="3794760" cy="54864"/>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407408" y="1207008"/>
            <a:ext cx="3520440" cy="307777"/>
          </a:xfrm>
          <a:prstGeom prst="rect">
            <a:avLst/>
          </a:prstGeom>
          <a:noFill/>
        </p:spPr>
        <p:txBody>
          <a:bodyPr wrap="square">
            <a:spAutoFit/>
          </a:bodyPr>
          <a:lstStyle/>
          <a:p>
            <a:pPr algn="l"/>
            <a:r>
              <a:rPr lang="en-US" sz="1400" b="1" i="0" dirty="0">
                <a:solidFill>
                  <a:srgbClr val="FFFFFF"/>
                </a:solidFill>
                <a:latin typeface="Segoe UI"/>
              </a:rPr>
              <a:t>Multi-disciplinary Treatment</a:t>
            </a:r>
            <a:endParaRPr sz="1400" b="1" i="0" dirty="0">
              <a:solidFill>
                <a:srgbClr val="FFFFFF"/>
              </a:solidFill>
              <a:latin typeface="Segoe UI"/>
            </a:endParaRPr>
          </a:p>
        </p:txBody>
      </p:sp>
      <p:sp>
        <p:nvSpPr>
          <p:cNvPr id="16" name="TextBox 15"/>
          <p:cNvSpPr txBox="1"/>
          <p:nvPr/>
        </p:nvSpPr>
        <p:spPr>
          <a:xfrm>
            <a:off x="4407408" y="1691640"/>
            <a:ext cx="3520440" cy="2369880"/>
          </a:xfrm>
          <a:prstGeom prst="rect">
            <a:avLst/>
          </a:prstGeom>
          <a:noFill/>
        </p:spPr>
        <p:txBody>
          <a:bodyPr wrap="square">
            <a:spAutoFit/>
          </a:bodyPr>
          <a:lstStyle/>
          <a:p>
            <a:pPr marL="171450" indent="-171450">
              <a:spcBef>
                <a:spcPts val="300"/>
              </a:spcBef>
              <a:spcAft>
                <a:spcPts val="1200"/>
              </a:spcAft>
              <a:buFont typeface="Arial" panose="020B0604020202020204" pitchFamily="34" charset="0"/>
              <a:buChar char="•"/>
            </a:pPr>
            <a:r>
              <a:rPr lang="en-US" sz="1400" b="1" dirty="0">
                <a:solidFill>
                  <a:srgbClr val="CBD5E1"/>
                </a:solidFill>
              </a:rPr>
              <a:t>The Vitality Method</a:t>
            </a:r>
            <a:endParaRPr sz="1400" b="1" dirty="0">
              <a:solidFill>
                <a:srgbClr val="CBD5E1"/>
              </a:solidFill>
            </a:endParaRPr>
          </a:p>
          <a:p>
            <a:pPr marL="628650" lvl="1" indent="-171450">
              <a:spcBef>
                <a:spcPts val="300"/>
              </a:spcBef>
              <a:spcAft>
                <a:spcPts val="1200"/>
              </a:spcAft>
              <a:buFont typeface="Arial" panose="020B0604020202020204" pitchFamily="34" charset="0"/>
              <a:buChar char="•"/>
            </a:pPr>
            <a:r>
              <a:rPr lang="en-US" sz="1400" b="1" dirty="0">
                <a:solidFill>
                  <a:srgbClr val="CBD5E1"/>
                </a:solidFill>
              </a:rPr>
              <a:t>Phase I – Extensive Diagnostics</a:t>
            </a:r>
          </a:p>
          <a:p>
            <a:pPr marL="628650" lvl="1" indent="-171450">
              <a:spcBef>
                <a:spcPts val="300"/>
              </a:spcBef>
              <a:spcAft>
                <a:spcPts val="1200"/>
              </a:spcAft>
              <a:buFont typeface="Arial" panose="020B0604020202020204" pitchFamily="34" charset="0"/>
              <a:buChar char="•"/>
            </a:pPr>
            <a:r>
              <a:rPr lang="en-US" sz="1400" b="1" dirty="0">
                <a:solidFill>
                  <a:srgbClr val="CBD5E1"/>
                </a:solidFill>
              </a:rPr>
              <a:t>Phase II – Customized Treatment</a:t>
            </a:r>
            <a:endParaRPr sz="1400" b="1" dirty="0">
              <a:solidFill>
                <a:srgbClr val="CBD5E1"/>
              </a:solidFill>
            </a:endParaRPr>
          </a:p>
          <a:p>
            <a:pPr marL="171450" indent="-171450">
              <a:spcBef>
                <a:spcPts val="300"/>
              </a:spcBef>
              <a:spcAft>
                <a:spcPts val="1200"/>
              </a:spcAft>
              <a:buFont typeface="Arial" panose="020B0604020202020204" pitchFamily="34" charset="0"/>
              <a:buChar char="•"/>
            </a:pPr>
            <a:r>
              <a:rPr lang="en-US" sz="1400" b="1" dirty="0">
                <a:solidFill>
                  <a:srgbClr val="CBD5E1"/>
                </a:solidFill>
              </a:rPr>
              <a:t>Target is OSA and Other Chronic Diseases (most common are CVD, pain, fatigue, foggy mind, depression, anxiety, etc.)</a:t>
            </a:r>
          </a:p>
          <a:p>
            <a:pPr marL="171450" indent="-171450">
              <a:spcBef>
                <a:spcPts val="300"/>
              </a:spcBef>
              <a:spcAft>
                <a:spcPts val="1200"/>
              </a:spcAft>
              <a:buFont typeface="Arial" panose="020B0604020202020204" pitchFamily="34" charset="0"/>
              <a:buChar char="•"/>
            </a:pPr>
            <a:r>
              <a:rPr lang="en-US" sz="1400" b="1" dirty="0">
                <a:solidFill>
                  <a:srgbClr val="CBD5E1"/>
                </a:solidFill>
              </a:rPr>
              <a:t>Highly Effective.  No Known Risks.</a:t>
            </a:r>
            <a:endParaRPr sz="1400" b="1" dirty="0">
              <a:solidFill>
                <a:srgbClr val="CBD5E1"/>
              </a:solidFill>
            </a:endParaRPr>
          </a:p>
        </p:txBody>
      </p:sp>
      <p:sp>
        <p:nvSpPr>
          <p:cNvPr id="17" name="Rectangle 16"/>
          <p:cNvSpPr/>
          <p:nvPr/>
        </p:nvSpPr>
        <p:spPr>
          <a:xfrm>
            <a:off x="8220456" y="1097280"/>
            <a:ext cx="3794760" cy="3749039"/>
          </a:xfrm>
          <a:prstGeom prst="rect">
            <a:avLst/>
          </a:prstGeom>
          <a:solidFill>
            <a:srgbClr val="14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220456" y="1097280"/>
            <a:ext cx="3794760" cy="54864"/>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357616" y="1207008"/>
            <a:ext cx="3520440" cy="307777"/>
          </a:xfrm>
          <a:prstGeom prst="rect">
            <a:avLst/>
          </a:prstGeom>
          <a:noFill/>
        </p:spPr>
        <p:txBody>
          <a:bodyPr wrap="square">
            <a:spAutoFit/>
          </a:bodyPr>
          <a:lstStyle/>
          <a:p>
            <a:pPr algn="l"/>
            <a:r>
              <a:rPr sz="1400" b="1" i="0" dirty="0">
                <a:solidFill>
                  <a:srgbClr val="FFFFFF"/>
                </a:solidFill>
                <a:latin typeface="Segoe UI"/>
              </a:rPr>
              <a:t>Clinical </a:t>
            </a:r>
            <a:r>
              <a:rPr lang="en-US" sz="1400" b="1" i="0" dirty="0">
                <a:solidFill>
                  <a:srgbClr val="FFFFFF"/>
                </a:solidFill>
                <a:latin typeface="Segoe UI"/>
              </a:rPr>
              <a:t>Metric</a:t>
            </a:r>
            <a:r>
              <a:rPr lang="en-US" sz="1400" b="1" dirty="0">
                <a:solidFill>
                  <a:srgbClr val="FFFFFF"/>
                </a:solidFill>
                <a:latin typeface="Segoe UI"/>
              </a:rPr>
              <a:t>s</a:t>
            </a:r>
            <a:endParaRPr sz="1400" b="1" i="0" dirty="0">
              <a:solidFill>
                <a:srgbClr val="FFFFFF"/>
              </a:solidFill>
              <a:latin typeface="Segoe UI"/>
            </a:endParaRPr>
          </a:p>
        </p:txBody>
      </p:sp>
      <p:sp>
        <p:nvSpPr>
          <p:cNvPr id="20" name="TextBox 19"/>
          <p:cNvSpPr txBox="1"/>
          <p:nvPr/>
        </p:nvSpPr>
        <p:spPr>
          <a:xfrm>
            <a:off x="8357616" y="1691640"/>
            <a:ext cx="3520440" cy="3162404"/>
          </a:xfrm>
          <a:prstGeom prst="rect">
            <a:avLst/>
          </a:prstGeom>
          <a:noFill/>
        </p:spPr>
        <p:txBody>
          <a:bodyPr wrap="square">
            <a:spAutoFit/>
          </a:bodyPr>
          <a:lstStyle/>
          <a:p>
            <a:pPr marL="171450" indent="-171450">
              <a:spcBef>
                <a:spcPts val="300"/>
              </a:spcBef>
              <a:spcAft>
                <a:spcPts val="1800"/>
              </a:spcAft>
              <a:buFont typeface="Arial" panose="020B0604020202020204" pitchFamily="34" charset="0"/>
              <a:buChar char="•"/>
            </a:pPr>
            <a:r>
              <a:rPr lang="en-US" sz="1400" b="1" dirty="0">
                <a:solidFill>
                  <a:srgbClr val="CBD5E1"/>
                </a:solidFill>
              </a:rPr>
              <a:t>Consistent and Predictable Resolution of a Wide Range of Conditions</a:t>
            </a:r>
            <a:endParaRPr sz="1400" b="1" dirty="0">
              <a:solidFill>
                <a:srgbClr val="CBD5E1"/>
              </a:solidFill>
            </a:endParaRPr>
          </a:p>
          <a:p>
            <a:pPr marL="171450" indent="-171450">
              <a:spcBef>
                <a:spcPts val="300"/>
              </a:spcBef>
              <a:spcAft>
                <a:spcPts val="1800"/>
              </a:spcAft>
              <a:buFont typeface="Arial" panose="020B0604020202020204" pitchFamily="34" charset="0"/>
              <a:buChar char="•"/>
            </a:pPr>
            <a:r>
              <a:rPr lang="en-US" sz="1400" b="1" dirty="0">
                <a:solidFill>
                  <a:srgbClr val="CBD5E1"/>
                </a:solidFill>
              </a:rPr>
              <a:t>Resolution of OSA symptoms*</a:t>
            </a:r>
            <a:endParaRPr sz="1400" b="1" dirty="0">
              <a:solidFill>
                <a:srgbClr val="CBD5E1"/>
              </a:solidFill>
            </a:endParaRPr>
          </a:p>
          <a:p>
            <a:pPr marL="171450" indent="-171450">
              <a:spcBef>
                <a:spcPts val="300"/>
              </a:spcBef>
              <a:spcAft>
                <a:spcPts val="1800"/>
              </a:spcAft>
              <a:buFont typeface="Arial" panose="020B0604020202020204" pitchFamily="34" charset="0"/>
              <a:buChar char="•"/>
            </a:pPr>
            <a:r>
              <a:rPr lang="en-US" sz="1400" b="1" dirty="0">
                <a:solidFill>
                  <a:srgbClr val="CBD5E1"/>
                </a:solidFill>
              </a:rPr>
              <a:t>Restoration of Proper Nasal Breathing</a:t>
            </a:r>
            <a:endParaRPr sz="1400" b="1" dirty="0">
              <a:solidFill>
                <a:srgbClr val="CBD5E1"/>
              </a:solidFill>
            </a:endParaRPr>
          </a:p>
          <a:p>
            <a:pPr marL="171450" indent="-171450">
              <a:spcBef>
                <a:spcPts val="300"/>
              </a:spcBef>
              <a:spcAft>
                <a:spcPts val="1800"/>
              </a:spcAft>
              <a:buFont typeface="Arial" panose="020B0604020202020204" pitchFamily="34" charset="0"/>
              <a:buChar char="•"/>
            </a:pPr>
            <a:r>
              <a:rPr lang="en-US" sz="1400" b="1" dirty="0">
                <a:solidFill>
                  <a:srgbClr val="CBD5E1"/>
                </a:solidFill>
              </a:rPr>
              <a:t>Restoration of Proper Sleep Architecture</a:t>
            </a:r>
          </a:p>
          <a:p>
            <a:pPr marL="171450" indent="-171450">
              <a:spcBef>
                <a:spcPts val="300"/>
              </a:spcBef>
              <a:spcAft>
                <a:spcPts val="1800"/>
              </a:spcAft>
              <a:buFont typeface="Arial" panose="020B0604020202020204" pitchFamily="34" charset="0"/>
              <a:buChar char="•"/>
            </a:pPr>
            <a:r>
              <a:rPr lang="en-US" sz="1400" b="1" dirty="0">
                <a:solidFill>
                  <a:srgbClr val="CBD5E1"/>
                </a:solidFill>
              </a:rPr>
              <a:t>Overall Improvement in Patient Reported Quality of Life Measures</a:t>
            </a:r>
          </a:p>
          <a:p>
            <a:pPr marL="171450" indent="-171450">
              <a:spcBef>
                <a:spcPts val="300"/>
              </a:spcBef>
              <a:buFont typeface="Arial" panose="020B0604020202020204" pitchFamily="34" charset="0"/>
              <a:buChar char="•"/>
            </a:pPr>
            <a:endParaRPr sz="1400" b="1" dirty="0">
              <a:solidFill>
                <a:srgbClr val="CBD5E1"/>
              </a:solidFill>
            </a:endParaRPr>
          </a:p>
        </p:txBody>
      </p:sp>
      <p:sp>
        <p:nvSpPr>
          <p:cNvPr id="21" name="Rectangle 20"/>
          <p:cNvSpPr/>
          <p:nvPr/>
        </p:nvSpPr>
        <p:spPr>
          <a:xfrm>
            <a:off x="320040" y="5029200"/>
            <a:ext cx="11521440" cy="114300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320040" y="5029200"/>
            <a:ext cx="54864" cy="11430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02920" y="5093208"/>
            <a:ext cx="4572000" cy="338554"/>
          </a:xfrm>
          <a:prstGeom prst="rect">
            <a:avLst/>
          </a:prstGeom>
          <a:noFill/>
        </p:spPr>
        <p:txBody>
          <a:bodyPr wrap="square">
            <a:spAutoFit/>
          </a:bodyPr>
          <a:lstStyle/>
          <a:p>
            <a:pPr algn="l"/>
            <a:r>
              <a:rPr lang="en-US" sz="1600" b="1" i="0" dirty="0">
                <a:solidFill>
                  <a:srgbClr val="F59E0B"/>
                </a:solidFill>
              </a:rPr>
              <a:t>Getting the Message Out</a:t>
            </a:r>
            <a:endParaRPr sz="1600" b="1" i="0" dirty="0">
              <a:solidFill>
                <a:srgbClr val="F59E0B"/>
              </a:solidFill>
            </a:endParaRPr>
          </a:p>
        </p:txBody>
      </p:sp>
      <p:sp>
        <p:nvSpPr>
          <p:cNvPr id="24" name="TextBox 23"/>
          <p:cNvSpPr txBox="1"/>
          <p:nvPr/>
        </p:nvSpPr>
        <p:spPr>
          <a:xfrm>
            <a:off x="502920" y="5458968"/>
            <a:ext cx="11109960" cy="523220"/>
          </a:xfrm>
          <a:prstGeom prst="rect">
            <a:avLst/>
          </a:prstGeom>
          <a:noFill/>
        </p:spPr>
        <p:txBody>
          <a:bodyPr wrap="square">
            <a:spAutoFit/>
          </a:bodyPr>
          <a:lstStyle/>
          <a:p>
            <a:pPr algn="l"/>
            <a:r>
              <a:rPr sz="1400" b="1" i="0" dirty="0">
                <a:solidFill>
                  <a:srgbClr val="CBD5E1"/>
                </a:solidFill>
              </a:rPr>
              <a:t>Phase 1: </a:t>
            </a:r>
            <a:r>
              <a:rPr lang="en-US" sz="1400" b="1" i="0" dirty="0">
                <a:solidFill>
                  <a:srgbClr val="CBD5E1"/>
                </a:solidFill>
              </a:rPr>
              <a:t>Free Mobile Screening App Leveraging Proprietary Facial Recognition Software </a:t>
            </a:r>
            <a:r>
              <a:rPr sz="1400" b="1" i="0" dirty="0">
                <a:solidFill>
                  <a:srgbClr val="CBD5E1"/>
                </a:solidFill>
              </a:rPr>
              <a:t>|   Phase 2: </a:t>
            </a:r>
            <a:r>
              <a:rPr lang="en-US" sz="1400" b="1" i="0" dirty="0">
                <a:solidFill>
                  <a:srgbClr val="CBD5E1"/>
                </a:solidFill>
              </a:rPr>
              <a:t>License it out to VIVOS VIP Network and Medical facilities </a:t>
            </a:r>
            <a:r>
              <a:rPr sz="1400" b="1" i="0" dirty="0">
                <a:solidFill>
                  <a:srgbClr val="CBD5E1"/>
                </a:solidFill>
              </a:rPr>
              <a:t>  |   </a:t>
            </a:r>
            <a:r>
              <a:rPr lang="en-US" sz="1400" b="1" i="0" dirty="0">
                <a:solidFill>
                  <a:srgbClr val="CBD5E1"/>
                </a:solidFill>
              </a:rPr>
              <a:t>Goal is to direct patients from multiple sources to an affiliated Vivos provider for further evaluation.</a:t>
            </a:r>
            <a:endParaRPr sz="1400" b="1" i="0" dirty="0">
              <a:solidFill>
                <a:srgbClr val="CBD5E1"/>
              </a:solidFill>
            </a:endParaRPr>
          </a:p>
        </p:txBody>
      </p:sp>
      <p:sp>
        <p:nvSpPr>
          <p:cNvPr id="26" name="TextBox 25"/>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27" name="TextBox 26"/>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7</a:t>
            </a:r>
          </a:p>
        </p:txBody>
      </p:sp>
      <p:pic>
        <p:nvPicPr>
          <p:cNvPr id="28" name="Google Shape;413;p1">
            <a:extLst>
              <a:ext uri="{FF2B5EF4-FFF2-40B4-BE49-F238E27FC236}">
                <a16:creationId xmlns:a16="http://schemas.microsoft.com/office/drawing/2014/main" id="{954B1B85-2E74-EACA-929C-2C7C15A5DA33}"/>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Box 28">
            <a:extLst>
              <a:ext uri="{FF2B5EF4-FFF2-40B4-BE49-F238E27FC236}">
                <a16:creationId xmlns:a16="http://schemas.microsoft.com/office/drawing/2014/main" id="{580FC6F0-075F-D20C-0EE8-B26841F3E1E7}"/>
              </a:ext>
            </a:extLst>
          </p:cNvPr>
          <p:cNvSpPr txBox="1"/>
          <p:nvPr/>
        </p:nvSpPr>
        <p:spPr>
          <a:xfrm>
            <a:off x="0" y="6492240"/>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5" grpId="0"/>
      <p:bldP spid="16" grpId="0"/>
      <p:bldP spid="19" grpId="0"/>
      <p:bldP spid="20" grpId="0"/>
      <p:bldP spid="23" grpId="0"/>
      <p:bldP spid="2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56032"/>
            <a:ext cx="12188952" cy="6858000"/>
          </a:xfrm>
          <a:prstGeom prst="rect">
            <a:avLst/>
          </a:prstGeom>
          <a:solidFill>
            <a:srgbClr val="0D111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88952" cy="96012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201168"/>
            <a:ext cx="9144000" cy="461665"/>
          </a:xfrm>
          <a:prstGeom prst="rect">
            <a:avLst/>
          </a:prstGeom>
          <a:noFill/>
        </p:spPr>
        <p:txBody>
          <a:bodyPr wrap="square">
            <a:spAutoFit/>
          </a:bodyPr>
          <a:lstStyle/>
          <a:p>
            <a:pPr algn="l"/>
            <a:r>
              <a:rPr lang="en-US" sz="2400" b="1" dirty="0">
                <a:solidFill>
                  <a:srgbClr val="FFFFFF"/>
                </a:solidFill>
                <a:latin typeface="Segoe UI"/>
              </a:rPr>
              <a:t>The Ideal Business</a:t>
            </a:r>
            <a:endParaRPr sz="2400" b="1" i="0" dirty="0">
              <a:solidFill>
                <a:srgbClr val="FFFFFF"/>
              </a:solidFill>
              <a:latin typeface="Segoe UI"/>
            </a:endParaRPr>
          </a:p>
        </p:txBody>
      </p:sp>
      <p:sp>
        <p:nvSpPr>
          <p:cNvPr id="5" name="Rectangle 4"/>
          <p:cNvSpPr/>
          <p:nvPr/>
        </p:nvSpPr>
        <p:spPr>
          <a:xfrm>
            <a:off x="0" y="960120"/>
            <a:ext cx="12188952"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8" name="TextBox 7"/>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8</a:t>
            </a:r>
          </a:p>
        </p:txBody>
      </p:sp>
      <p:sp>
        <p:nvSpPr>
          <p:cNvPr id="9" name="TextBox 8"/>
          <p:cNvSpPr txBox="1"/>
          <p:nvPr/>
        </p:nvSpPr>
        <p:spPr>
          <a:xfrm>
            <a:off x="365760" y="1115568"/>
            <a:ext cx="5486400" cy="307777"/>
          </a:xfrm>
          <a:prstGeom prst="rect">
            <a:avLst/>
          </a:prstGeom>
          <a:noFill/>
        </p:spPr>
        <p:txBody>
          <a:bodyPr wrap="square">
            <a:spAutoFit/>
          </a:bodyPr>
          <a:lstStyle/>
          <a:p>
            <a:pPr algn="l"/>
            <a:r>
              <a:rPr sz="1400" b="1" i="0" dirty="0">
                <a:solidFill>
                  <a:srgbClr val="3B82F6"/>
                </a:solidFill>
                <a:latin typeface="Segoe UI"/>
              </a:rPr>
              <a:t>What </a:t>
            </a:r>
            <a:r>
              <a:rPr lang="en-US" sz="1400" b="1" i="0" dirty="0">
                <a:solidFill>
                  <a:srgbClr val="3B82F6"/>
                </a:solidFill>
                <a:latin typeface="Segoe UI"/>
              </a:rPr>
              <a:t>It Looks Like:</a:t>
            </a:r>
            <a:endParaRPr sz="1400" b="1" i="0" dirty="0">
              <a:solidFill>
                <a:srgbClr val="3B82F6"/>
              </a:solidFill>
              <a:latin typeface="Segoe UI"/>
            </a:endParaRPr>
          </a:p>
        </p:txBody>
      </p:sp>
      <p:sp>
        <p:nvSpPr>
          <p:cNvPr id="10" name="TextBox 9"/>
          <p:cNvSpPr txBox="1"/>
          <p:nvPr/>
        </p:nvSpPr>
        <p:spPr>
          <a:xfrm>
            <a:off x="365760" y="1648970"/>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11" name="TextBox 10"/>
          <p:cNvSpPr txBox="1"/>
          <p:nvPr/>
        </p:nvSpPr>
        <p:spPr>
          <a:xfrm>
            <a:off x="731520" y="1627632"/>
            <a:ext cx="5120640" cy="307777"/>
          </a:xfrm>
          <a:prstGeom prst="rect">
            <a:avLst/>
          </a:prstGeom>
          <a:noFill/>
        </p:spPr>
        <p:txBody>
          <a:bodyPr wrap="square">
            <a:spAutoFit/>
          </a:bodyPr>
          <a:lstStyle/>
          <a:p>
            <a:pPr algn="l"/>
            <a:r>
              <a:rPr lang="en-US" sz="1400" b="1" i="0" dirty="0">
                <a:solidFill>
                  <a:srgbClr val="E2E8F0"/>
                </a:solidFill>
              </a:rPr>
              <a:t>Solves a Very Large, Very Serious Global Problem</a:t>
            </a:r>
            <a:endParaRPr sz="1400" b="1" i="0" dirty="0">
              <a:solidFill>
                <a:srgbClr val="E2E8F0"/>
              </a:solidFill>
            </a:endParaRPr>
          </a:p>
        </p:txBody>
      </p:sp>
      <p:sp>
        <p:nvSpPr>
          <p:cNvPr id="12" name="TextBox 11"/>
          <p:cNvSpPr txBox="1"/>
          <p:nvPr/>
        </p:nvSpPr>
        <p:spPr>
          <a:xfrm>
            <a:off x="365760" y="2270762"/>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13" name="TextBox 12"/>
          <p:cNvSpPr txBox="1"/>
          <p:nvPr/>
        </p:nvSpPr>
        <p:spPr>
          <a:xfrm>
            <a:off x="731520" y="2249424"/>
            <a:ext cx="5120640" cy="307777"/>
          </a:xfrm>
          <a:prstGeom prst="rect">
            <a:avLst/>
          </a:prstGeom>
          <a:noFill/>
        </p:spPr>
        <p:txBody>
          <a:bodyPr wrap="square">
            <a:spAutoFit/>
          </a:bodyPr>
          <a:lstStyle/>
          <a:p>
            <a:r>
              <a:rPr lang="en-US" sz="1400" b="1" dirty="0">
                <a:solidFill>
                  <a:srgbClr val="E2E8F0"/>
                </a:solidFill>
              </a:rPr>
              <a:t>Competes Against A Deeply Flawed Existing Solution</a:t>
            </a:r>
            <a:endParaRPr sz="1400" b="1" dirty="0">
              <a:solidFill>
                <a:srgbClr val="E2E8F0"/>
              </a:solidFill>
            </a:endParaRPr>
          </a:p>
        </p:txBody>
      </p:sp>
      <p:sp>
        <p:nvSpPr>
          <p:cNvPr id="14" name="TextBox 13"/>
          <p:cNvSpPr txBox="1"/>
          <p:nvPr/>
        </p:nvSpPr>
        <p:spPr>
          <a:xfrm>
            <a:off x="365760" y="2892554"/>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15" name="TextBox 14"/>
          <p:cNvSpPr txBox="1"/>
          <p:nvPr/>
        </p:nvSpPr>
        <p:spPr>
          <a:xfrm>
            <a:off x="726440" y="2871216"/>
            <a:ext cx="5120640" cy="307777"/>
          </a:xfrm>
          <a:prstGeom prst="rect">
            <a:avLst/>
          </a:prstGeom>
          <a:noFill/>
        </p:spPr>
        <p:txBody>
          <a:bodyPr wrap="square">
            <a:spAutoFit/>
          </a:bodyPr>
          <a:lstStyle/>
          <a:p>
            <a:r>
              <a:rPr lang="en-US" sz="1400" b="1" dirty="0">
                <a:solidFill>
                  <a:srgbClr val="E2E8F0"/>
                </a:solidFill>
              </a:rPr>
              <a:t>Solves the Problem Fast and Easy</a:t>
            </a:r>
          </a:p>
        </p:txBody>
      </p:sp>
      <p:sp>
        <p:nvSpPr>
          <p:cNvPr id="16" name="TextBox 15"/>
          <p:cNvSpPr txBox="1"/>
          <p:nvPr/>
        </p:nvSpPr>
        <p:spPr>
          <a:xfrm>
            <a:off x="365760" y="3514346"/>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17" name="TextBox 16"/>
          <p:cNvSpPr txBox="1"/>
          <p:nvPr/>
        </p:nvSpPr>
        <p:spPr>
          <a:xfrm>
            <a:off x="731520" y="3493008"/>
            <a:ext cx="5120640" cy="307777"/>
          </a:xfrm>
          <a:prstGeom prst="rect">
            <a:avLst/>
          </a:prstGeom>
          <a:noFill/>
        </p:spPr>
        <p:txBody>
          <a:bodyPr wrap="square">
            <a:spAutoFit/>
          </a:bodyPr>
          <a:lstStyle/>
          <a:p>
            <a:r>
              <a:rPr lang="en-US" sz="1400" b="1" dirty="0">
                <a:solidFill>
                  <a:srgbClr val="E2E8F0"/>
                </a:solidFill>
              </a:rPr>
              <a:t>Benefits that Last</a:t>
            </a:r>
            <a:endParaRPr sz="1400" b="1" dirty="0">
              <a:solidFill>
                <a:srgbClr val="E2E8F0"/>
              </a:solidFill>
            </a:endParaRPr>
          </a:p>
        </p:txBody>
      </p:sp>
      <p:sp>
        <p:nvSpPr>
          <p:cNvPr id="18" name="TextBox 17"/>
          <p:cNvSpPr txBox="1"/>
          <p:nvPr/>
        </p:nvSpPr>
        <p:spPr>
          <a:xfrm>
            <a:off x="365760" y="4136138"/>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19" name="TextBox 18"/>
          <p:cNvSpPr txBox="1"/>
          <p:nvPr/>
        </p:nvSpPr>
        <p:spPr>
          <a:xfrm>
            <a:off x="731520" y="4114800"/>
            <a:ext cx="5120640" cy="307777"/>
          </a:xfrm>
          <a:prstGeom prst="rect">
            <a:avLst/>
          </a:prstGeom>
          <a:noFill/>
        </p:spPr>
        <p:txBody>
          <a:bodyPr wrap="square">
            <a:spAutoFit/>
          </a:bodyPr>
          <a:lstStyle/>
          <a:p>
            <a:r>
              <a:rPr lang="en-US" sz="1400" b="1" dirty="0">
                <a:solidFill>
                  <a:srgbClr val="E2E8F0"/>
                </a:solidFill>
              </a:rPr>
              <a:t>High Barriers to Competition</a:t>
            </a:r>
            <a:endParaRPr sz="1400" b="1" dirty="0">
              <a:solidFill>
                <a:srgbClr val="E2E8F0"/>
              </a:solidFill>
            </a:endParaRPr>
          </a:p>
        </p:txBody>
      </p:sp>
      <p:sp>
        <p:nvSpPr>
          <p:cNvPr id="20" name="TextBox 19"/>
          <p:cNvSpPr txBox="1"/>
          <p:nvPr/>
        </p:nvSpPr>
        <p:spPr>
          <a:xfrm>
            <a:off x="365760" y="4757930"/>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21" name="TextBox 20"/>
          <p:cNvSpPr txBox="1"/>
          <p:nvPr/>
        </p:nvSpPr>
        <p:spPr>
          <a:xfrm>
            <a:off x="731520" y="4736592"/>
            <a:ext cx="5120640" cy="307777"/>
          </a:xfrm>
          <a:prstGeom prst="rect">
            <a:avLst/>
          </a:prstGeom>
          <a:noFill/>
        </p:spPr>
        <p:txBody>
          <a:bodyPr wrap="square">
            <a:spAutoFit/>
          </a:bodyPr>
          <a:lstStyle/>
          <a:p>
            <a:r>
              <a:rPr lang="en-US" sz="1400" b="1" dirty="0">
                <a:solidFill>
                  <a:srgbClr val="E2E8F0"/>
                </a:solidFill>
              </a:rPr>
              <a:t>Scalable Solution</a:t>
            </a:r>
            <a:endParaRPr sz="1400" b="1" dirty="0">
              <a:solidFill>
                <a:srgbClr val="E2E8F0"/>
              </a:solidFill>
            </a:endParaRPr>
          </a:p>
        </p:txBody>
      </p:sp>
      <p:sp>
        <p:nvSpPr>
          <p:cNvPr id="22" name="TextBox 21"/>
          <p:cNvSpPr txBox="1"/>
          <p:nvPr/>
        </p:nvSpPr>
        <p:spPr>
          <a:xfrm>
            <a:off x="365760" y="5379722"/>
            <a:ext cx="320040" cy="411480"/>
          </a:xfrm>
          <a:prstGeom prst="rect">
            <a:avLst/>
          </a:prstGeom>
          <a:noFill/>
        </p:spPr>
        <p:txBody>
          <a:bodyPr wrap="square">
            <a:spAutoFit/>
          </a:bodyPr>
          <a:lstStyle/>
          <a:p>
            <a:pPr algn="l"/>
            <a:r>
              <a:rPr sz="1400" b="0" i="0" dirty="0">
                <a:solidFill>
                  <a:srgbClr val="10B981"/>
                </a:solidFill>
                <a:latin typeface="Segoe UI"/>
              </a:rPr>
              <a:t>✅</a:t>
            </a:r>
          </a:p>
        </p:txBody>
      </p:sp>
      <p:sp>
        <p:nvSpPr>
          <p:cNvPr id="23" name="TextBox 22"/>
          <p:cNvSpPr txBox="1"/>
          <p:nvPr/>
        </p:nvSpPr>
        <p:spPr>
          <a:xfrm>
            <a:off x="731520" y="5358383"/>
            <a:ext cx="5120640" cy="307777"/>
          </a:xfrm>
          <a:prstGeom prst="rect">
            <a:avLst/>
          </a:prstGeom>
          <a:noFill/>
        </p:spPr>
        <p:txBody>
          <a:bodyPr wrap="square">
            <a:spAutoFit/>
          </a:bodyPr>
          <a:lstStyle/>
          <a:p>
            <a:r>
              <a:rPr lang="en-US" sz="1400" b="1" dirty="0">
                <a:solidFill>
                  <a:srgbClr val="E2E8F0"/>
                </a:solidFill>
              </a:rPr>
              <a:t>Potential for Viral Organic Growth</a:t>
            </a:r>
            <a:endParaRPr sz="1400" b="1" dirty="0">
              <a:solidFill>
                <a:srgbClr val="E2E8F0"/>
              </a:solidFill>
            </a:endParaRPr>
          </a:p>
        </p:txBody>
      </p:sp>
      <p:sp>
        <p:nvSpPr>
          <p:cNvPr id="24" name="Rectangle 23"/>
          <p:cNvSpPr/>
          <p:nvPr/>
        </p:nvSpPr>
        <p:spPr>
          <a:xfrm>
            <a:off x="6400800" y="1078992"/>
            <a:ext cx="5440680" cy="5166360"/>
          </a:xfrm>
          <a:prstGeom prst="rect">
            <a:avLst/>
          </a:prstGeom>
          <a:solidFill>
            <a:srgbClr val="0F1E2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400800" y="1078992"/>
            <a:ext cx="5440680" cy="4572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537960" y="1170432"/>
            <a:ext cx="4572000" cy="307777"/>
          </a:xfrm>
          <a:prstGeom prst="rect">
            <a:avLst/>
          </a:prstGeom>
          <a:noFill/>
        </p:spPr>
        <p:txBody>
          <a:bodyPr wrap="square">
            <a:spAutoFit/>
          </a:bodyPr>
          <a:lstStyle/>
          <a:p>
            <a:pPr algn="l"/>
            <a:r>
              <a:rPr sz="1400" b="1" i="0" dirty="0">
                <a:solidFill>
                  <a:srgbClr val="F59E0B"/>
                </a:solidFill>
                <a:latin typeface="Segoe UI"/>
              </a:rPr>
              <a:t>Why Now</a:t>
            </a:r>
            <a:r>
              <a:rPr lang="en-US" sz="1400" b="1" i="0" dirty="0">
                <a:solidFill>
                  <a:srgbClr val="F59E0B"/>
                </a:solidFill>
                <a:latin typeface="Segoe UI"/>
              </a:rPr>
              <a:t> for Vivos:</a:t>
            </a:r>
            <a:endParaRPr sz="1400" b="1" i="0" dirty="0">
              <a:solidFill>
                <a:srgbClr val="F59E0B"/>
              </a:solidFill>
              <a:latin typeface="Segoe UI"/>
            </a:endParaRPr>
          </a:p>
        </p:txBody>
      </p:sp>
      <p:sp>
        <p:nvSpPr>
          <p:cNvPr id="27" name="Rectangle 26"/>
          <p:cNvSpPr/>
          <p:nvPr/>
        </p:nvSpPr>
        <p:spPr>
          <a:xfrm>
            <a:off x="6492240" y="1649404"/>
            <a:ext cx="54864" cy="6858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629400" y="1645920"/>
            <a:ext cx="5029200" cy="276999"/>
          </a:xfrm>
          <a:prstGeom prst="rect">
            <a:avLst/>
          </a:prstGeom>
          <a:noFill/>
        </p:spPr>
        <p:txBody>
          <a:bodyPr wrap="square">
            <a:spAutoFit/>
          </a:bodyPr>
          <a:lstStyle/>
          <a:p>
            <a:pPr algn="l"/>
            <a:r>
              <a:rPr lang="en-US" sz="1200" b="1" dirty="0">
                <a:solidFill>
                  <a:srgbClr val="FFFFFF"/>
                </a:solidFill>
                <a:latin typeface="Segoe UI"/>
              </a:rPr>
              <a:t>Company Valuation Irrationally Low</a:t>
            </a:r>
            <a:endParaRPr sz="1200" b="1" i="0" dirty="0">
              <a:solidFill>
                <a:srgbClr val="FFFFFF"/>
              </a:solidFill>
              <a:latin typeface="Segoe UI"/>
            </a:endParaRPr>
          </a:p>
        </p:txBody>
      </p:sp>
      <p:sp>
        <p:nvSpPr>
          <p:cNvPr id="29" name="TextBox 28"/>
          <p:cNvSpPr txBox="1"/>
          <p:nvPr/>
        </p:nvSpPr>
        <p:spPr>
          <a:xfrm>
            <a:off x="6629400" y="2883354"/>
            <a:ext cx="5029200" cy="253916"/>
          </a:xfrm>
          <a:prstGeom prst="rect">
            <a:avLst/>
          </a:prstGeom>
          <a:noFill/>
        </p:spPr>
        <p:txBody>
          <a:bodyPr wrap="square">
            <a:spAutoFit/>
          </a:bodyPr>
          <a:lstStyle/>
          <a:p>
            <a:pPr algn="l"/>
            <a:r>
              <a:rPr lang="en-US" sz="1050" b="0" i="0" dirty="0">
                <a:solidFill>
                  <a:schemeClr val="bg1"/>
                </a:solidFill>
                <a:latin typeface="Segoe UI"/>
              </a:rPr>
              <a:t>Market Waiting For Validation of New Business Model </a:t>
            </a:r>
            <a:endParaRPr sz="1050" b="0" i="0" dirty="0">
              <a:solidFill>
                <a:schemeClr val="bg1"/>
              </a:solidFill>
              <a:latin typeface="Segoe UI"/>
            </a:endParaRPr>
          </a:p>
        </p:txBody>
      </p:sp>
      <p:sp>
        <p:nvSpPr>
          <p:cNvPr id="30" name="Rectangle 29"/>
          <p:cNvSpPr/>
          <p:nvPr/>
        </p:nvSpPr>
        <p:spPr>
          <a:xfrm>
            <a:off x="6492240" y="2545516"/>
            <a:ext cx="54864" cy="6858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629400" y="2542032"/>
            <a:ext cx="5029200" cy="276999"/>
          </a:xfrm>
          <a:prstGeom prst="rect">
            <a:avLst/>
          </a:prstGeom>
          <a:noFill/>
        </p:spPr>
        <p:txBody>
          <a:bodyPr wrap="square">
            <a:spAutoFit/>
          </a:bodyPr>
          <a:lstStyle/>
          <a:p>
            <a:pPr algn="l"/>
            <a:r>
              <a:rPr sz="1200" b="1" i="0" dirty="0">
                <a:solidFill>
                  <a:srgbClr val="FFFFFF"/>
                </a:solidFill>
                <a:latin typeface="Segoe UI"/>
              </a:rPr>
              <a:t>VIVOS Momentum</a:t>
            </a:r>
            <a:r>
              <a:rPr lang="en-US" sz="1200" b="1" i="0" dirty="0">
                <a:solidFill>
                  <a:srgbClr val="FFFFFF"/>
                </a:solidFill>
                <a:latin typeface="Segoe UI"/>
              </a:rPr>
              <a:t> Not Factored Into Stock Price</a:t>
            </a:r>
            <a:endParaRPr sz="1200" b="1" i="0" dirty="0">
              <a:solidFill>
                <a:srgbClr val="FFFFFF"/>
              </a:solidFill>
              <a:latin typeface="Segoe UI"/>
            </a:endParaRPr>
          </a:p>
        </p:txBody>
      </p:sp>
      <p:sp>
        <p:nvSpPr>
          <p:cNvPr id="33" name="Rectangle 32"/>
          <p:cNvSpPr/>
          <p:nvPr/>
        </p:nvSpPr>
        <p:spPr>
          <a:xfrm>
            <a:off x="6492240" y="3441628"/>
            <a:ext cx="54864" cy="6858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6629400" y="3438144"/>
            <a:ext cx="5029200" cy="276999"/>
          </a:xfrm>
          <a:prstGeom prst="rect">
            <a:avLst/>
          </a:prstGeom>
          <a:noFill/>
        </p:spPr>
        <p:txBody>
          <a:bodyPr wrap="square">
            <a:spAutoFit/>
          </a:bodyPr>
          <a:lstStyle/>
          <a:p>
            <a:pPr algn="l"/>
            <a:r>
              <a:rPr lang="en-US" sz="1200" b="1" i="0" dirty="0">
                <a:solidFill>
                  <a:srgbClr val="FFFFFF"/>
                </a:solidFill>
                <a:latin typeface="Segoe UI"/>
              </a:rPr>
              <a:t>High Barriers to Entry for Competitors</a:t>
            </a:r>
            <a:endParaRPr sz="1200" b="1" i="0" dirty="0">
              <a:solidFill>
                <a:srgbClr val="FFFFFF"/>
              </a:solidFill>
              <a:latin typeface="Segoe UI"/>
            </a:endParaRPr>
          </a:p>
        </p:txBody>
      </p:sp>
      <p:sp>
        <p:nvSpPr>
          <p:cNvPr id="35" name="TextBox 34"/>
          <p:cNvSpPr txBox="1"/>
          <p:nvPr/>
        </p:nvSpPr>
        <p:spPr>
          <a:xfrm>
            <a:off x="6629400" y="3728368"/>
            <a:ext cx="5029200" cy="415498"/>
          </a:xfrm>
          <a:prstGeom prst="rect">
            <a:avLst/>
          </a:prstGeom>
          <a:noFill/>
        </p:spPr>
        <p:txBody>
          <a:bodyPr wrap="square">
            <a:spAutoFit/>
          </a:bodyPr>
          <a:lstStyle/>
          <a:p>
            <a:pPr algn="l"/>
            <a:r>
              <a:rPr lang="en-US" sz="1050" dirty="0">
                <a:solidFill>
                  <a:schemeClr val="bg1"/>
                </a:solidFill>
                <a:latin typeface="Segoe UI"/>
              </a:rPr>
              <a:t>Complexity of OSA and Individual Patient Profiles; Regulatory approvals; Provider Recruiting and Training; Systems Development and Execution; Payer Participation</a:t>
            </a:r>
          </a:p>
        </p:txBody>
      </p:sp>
      <p:sp>
        <p:nvSpPr>
          <p:cNvPr id="36" name="Rectangle 35"/>
          <p:cNvSpPr/>
          <p:nvPr/>
        </p:nvSpPr>
        <p:spPr>
          <a:xfrm>
            <a:off x="6492240" y="4337740"/>
            <a:ext cx="54864" cy="6858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629400" y="4334255"/>
            <a:ext cx="5029200" cy="276999"/>
          </a:xfrm>
          <a:prstGeom prst="rect">
            <a:avLst/>
          </a:prstGeom>
          <a:noFill/>
        </p:spPr>
        <p:txBody>
          <a:bodyPr wrap="square">
            <a:spAutoFit/>
          </a:bodyPr>
          <a:lstStyle/>
          <a:p>
            <a:pPr algn="l"/>
            <a:r>
              <a:rPr lang="en-US" sz="1200" b="1" dirty="0">
                <a:solidFill>
                  <a:srgbClr val="FFFFFF"/>
                </a:solidFill>
                <a:latin typeface="Segoe UI"/>
              </a:rPr>
              <a:t>Rapidly Growing U.S. and Global Demand</a:t>
            </a:r>
            <a:endParaRPr sz="1200" b="1" i="0" dirty="0">
              <a:solidFill>
                <a:srgbClr val="FFFFFF"/>
              </a:solidFill>
              <a:latin typeface="Segoe UI"/>
            </a:endParaRPr>
          </a:p>
        </p:txBody>
      </p:sp>
      <p:sp>
        <p:nvSpPr>
          <p:cNvPr id="38" name="TextBox 37"/>
          <p:cNvSpPr txBox="1"/>
          <p:nvPr/>
        </p:nvSpPr>
        <p:spPr>
          <a:xfrm>
            <a:off x="6629400" y="4636007"/>
            <a:ext cx="5029200" cy="253916"/>
          </a:xfrm>
          <a:prstGeom prst="rect">
            <a:avLst/>
          </a:prstGeom>
          <a:noFill/>
        </p:spPr>
        <p:txBody>
          <a:bodyPr wrap="square">
            <a:spAutoFit/>
          </a:bodyPr>
          <a:lstStyle/>
          <a:p>
            <a:pPr algn="l"/>
            <a:r>
              <a:rPr lang="en-US" sz="1050" b="0" i="0" dirty="0">
                <a:solidFill>
                  <a:schemeClr val="bg1"/>
                </a:solidFill>
                <a:latin typeface="Segoe UI"/>
              </a:rPr>
              <a:t>Emerging Technologies are Al</a:t>
            </a:r>
            <a:r>
              <a:rPr lang="en-US" sz="1050" dirty="0">
                <a:solidFill>
                  <a:schemeClr val="bg1"/>
                </a:solidFill>
                <a:latin typeface="Segoe UI"/>
              </a:rPr>
              <a:t>tering Market Dynamics Rapidly in Our Favor</a:t>
            </a:r>
            <a:endParaRPr sz="1050" b="0" i="0" dirty="0">
              <a:solidFill>
                <a:schemeClr val="bg1"/>
              </a:solidFill>
              <a:latin typeface="Segoe UI"/>
            </a:endParaRPr>
          </a:p>
        </p:txBody>
      </p:sp>
      <p:sp>
        <p:nvSpPr>
          <p:cNvPr id="39" name="Rectangle 38"/>
          <p:cNvSpPr/>
          <p:nvPr/>
        </p:nvSpPr>
        <p:spPr>
          <a:xfrm>
            <a:off x="6492240" y="5233852"/>
            <a:ext cx="54864" cy="685800"/>
          </a:xfrm>
          <a:prstGeom prst="rect">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6629400" y="5230368"/>
            <a:ext cx="5029200" cy="276999"/>
          </a:xfrm>
          <a:prstGeom prst="rect">
            <a:avLst/>
          </a:prstGeom>
          <a:noFill/>
        </p:spPr>
        <p:txBody>
          <a:bodyPr wrap="square">
            <a:spAutoFit/>
          </a:bodyPr>
          <a:lstStyle/>
          <a:p>
            <a:pPr algn="l"/>
            <a:r>
              <a:rPr lang="en-US" sz="1200" b="1" i="0" dirty="0">
                <a:solidFill>
                  <a:srgbClr val="FFFFFF"/>
                </a:solidFill>
                <a:latin typeface="Segoe UI"/>
              </a:rPr>
              <a:t>Political / Cultural Movement Toward Holistic Health</a:t>
            </a:r>
            <a:endParaRPr sz="1200" b="1" i="0" dirty="0">
              <a:solidFill>
                <a:srgbClr val="FFFFFF"/>
              </a:solidFill>
              <a:latin typeface="Segoe UI"/>
            </a:endParaRPr>
          </a:p>
        </p:txBody>
      </p:sp>
      <p:sp>
        <p:nvSpPr>
          <p:cNvPr id="41" name="TextBox 40"/>
          <p:cNvSpPr txBox="1"/>
          <p:nvPr/>
        </p:nvSpPr>
        <p:spPr>
          <a:xfrm>
            <a:off x="6629400" y="5532120"/>
            <a:ext cx="5029200" cy="253916"/>
          </a:xfrm>
          <a:prstGeom prst="rect">
            <a:avLst/>
          </a:prstGeom>
          <a:noFill/>
        </p:spPr>
        <p:txBody>
          <a:bodyPr wrap="square">
            <a:spAutoFit/>
          </a:bodyPr>
          <a:lstStyle/>
          <a:p>
            <a:pPr algn="l"/>
            <a:r>
              <a:rPr lang="en-US" sz="1050" b="0" i="0" dirty="0">
                <a:solidFill>
                  <a:schemeClr val="bg1"/>
                </a:solidFill>
                <a:latin typeface="Segoe UI"/>
              </a:rPr>
              <a:t>MAHA Movement and Consumer Access to Information are Key</a:t>
            </a:r>
            <a:endParaRPr sz="1050" b="0" i="0" dirty="0">
              <a:solidFill>
                <a:schemeClr val="bg1"/>
              </a:solidFill>
              <a:latin typeface="Segoe UI"/>
            </a:endParaRPr>
          </a:p>
        </p:txBody>
      </p:sp>
      <p:sp>
        <p:nvSpPr>
          <p:cNvPr id="43" name="TextBox 42"/>
          <p:cNvSpPr txBox="1"/>
          <p:nvPr/>
        </p:nvSpPr>
        <p:spPr>
          <a:xfrm>
            <a:off x="329184" y="6446520"/>
            <a:ext cx="1828800" cy="320040"/>
          </a:xfrm>
          <a:prstGeom prst="rect">
            <a:avLst/>
          </a:prstGeom>
          <a:noFill/>
        </p:spPr>
        <p:txBody>
          <a:bodyPr wrap="square">
            <a:spAutoFit/>
          </a:bodyPr>
          <a:lstStyle/>
          <a:p>
            <a:pPr algn="l"/>
            <a:r>
              <a:rPr sz="700" b="0" i="0">
                <a:solidFill>
                  <a:srgbClr val="888888"/>
                </a:solidFill>
                <a:latin typeface="Segoe UI"/>
              </a:rPr>
              <a:t>February 2026</a:t>
            </a:r>
          </a:p>
        </p:txBody>
      </p:sp>
      <p:sp>
        <p:nvSpPr>
          <p:cNvPr id="44" name="TextBox 43"/>
          <p:cNvSpPr txBox="1"/>
          <p:nvPr/>
        </p:nvSpPr>
        <p:spPr>
          <a:xfrm>
            <a:off x="11430000" y="6446520"/>
            <a:ext cx="548640" cy="320040"/>
          </a:xfrm>
          <a:prstGeom prst="rect">
            <a:avLst/>
          </a:prstGeom>
          <a:noFill/>
        </p:spPr>
        <p:txBody>
          <a:bodyPr wrap="square">
            <a:spAutoFit/>
          </a:bodyPr>
          <a:lstStyle/>
          <a:p>
            <a:pPr algn="r"/>
            <a:r>
              <a:rPr sz="700" b="0" i="0">
                <a:solidFill>
                  <a:srgbClr val="888888"/>
                </a:solidFill>
                <a:latin typeface="Segoe UI"/>
              </a:rPr>
              <a:t>8</a:t>
            </a:r>
          </a:p>
        </p:txBody>
      </p:sp>
      <p:pic>
        <p:nvPicPr>
          <p:cNvPr id="45" name="Google Shape;413;p1">
            <a:extLst>
              <a:ext uri="{FF2B5EF4-FFF2-40B4-BE49-F238E27FC236}">
                <a16:creationId xmlns:a16="http://schemas.microsoft.com/office/drawing/2014/main" id="{98D036FC-9FB1-933D-48E1-68ECD4A4AB61}"/>
              </a:ext>
            </a:extLst>
          </p:cNvPr>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t="238" b="238"/>
          <a:stretch>
            <a:fillRect/>
          </a:stretch>
        </p:blipFill>
        <p:spPr bwMode="auto">
          <a:xfrm>
            <a:off x="10401992" y="340813"/>
            <a:ext cx="1073728" cy="29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 name="TextBox 45">
            <a:extLst>
              <a:ext uri="{FF2B5EF4-FFF2-40B4-BE49-F238E27FC236}">
                <a16:creationId xmlns:a16="http://schemas.microsoft.com/office/drawing/2014/main" id="{6CD86C4F-3A8B-839F-E406-CAFE7D32E34B}"/>
              </a:ext>
            </a:extLst>
          </p:cNvPr>
          <p:cNvSpPr txBox="1"/>
          <p:nvPr/>
        </p:nvSpPr>
        <p:spPr>
          <a:xfrm>
            <a:off x="0" y="6569033"/>
            <a:ext cx="12188952" cy="215444"/>
          </a:xfrm>
          <a:prstGeom prst="rect">
            <a:avLst/>
          </a:prstGeom>
          <a:noFill/>
        </p:spPr>
        <p:txBody>
          <a:bodyPr wrap="square">
            <a:spAutoFit/>
          </a:bodyPr>
          <a:lstStyle/>
          <a:p>
            <a:pPr algn="ctr"/>
            <a:r>
              <a:rPr sz="800" b="0" i="0" dirty="0">
                <a:solidFill>
                  <a:srgbClr val="FF4444"/>
                </a:solidFill>
                <a:latin typeface="Segoe UI"/>
              </a:rPr>
              <a:t>HIGHLY CONFIDENTIAL   |   ©2026 </a:t>
            </a:r>
            <a:r>
              <a:rPr lang="en-US" sz="800" b="0" i="0" dirty="0">
                <a:solidFill>
                  <a:srgbClr val="FF4444"/>
                </a:solidFill>
                <a:latin typeface="Segoe UI"/>
              </a:rPr>
              <a:t>Vivos Therapeutics and </a:t>
            </a:r>
            <a:r>
              <a:rPr sz="800" b="0" i="0" dirty="0">
                <a:solidFill>
                  <a:srgbClr val="FF4444"/>
                </a:solidFill>
                <a:latin typeface="Segoe UI"/>
              </a:rPr>
              <a:t>Airway Architect   </a:t>
            </a:r>
          </a:p>
        </p:txBody>
      </p:sp>
      <p:sp>
        <p:nvSpPr>
          <p:cNvPr id="47" name="TextBox 46">
            <a:extLst>
              <a:ext uri="{FF2B5EF4-FFF2-40B4-BE49-F238E27FC236}">
                <a16:creationId xmlns:a16="http://schemas.microsoft.com/office/drawing/2014/main" id="{F22BCB56-BCA1-A05F-B476-48ED699D6A4D}"/>
              </a:ext>
            </a:extLst>
          </p:cNvPr>
          <p:cNvSpPr txBox="1"/>
          <p:nvPr/>
        </p:nvSpPr>
        <p:spPr>
          <a:xfrm>
            <a:off x="6629400" y="1932730"/>
            <a:ext cx="5029200" cy="253916"/>
          </a:xfrm>
          <a:prstGeom prst="rect">
            <a:avLst/>
          </a:prstGeom>
          <a:noFill/>
        </p:spPr>
        <p:txBody>
          <a:bodyPr wrap="square">
            <a:spAutoFit/>
          </a:bodyPr>
          <a:lstStyle/>
          <a:p>
            <a:pPr algn="l"/>
            <a:r>
              <a:rPr lang="en-US" sz="1050" dirty="0">
                <a:solidFill>
                  <a:schemeClr val="bg1"/>
                </a:solidFill>
                <a:latin typeface="Segoe UI"/>
              </a:rPr>
              <a:t>Price Appreciation Potential at Vivos vs Industry Competition</a:t>
            </a:r>
            <a:endParaRPr sz="1050" b="0" i="0" dirty="0">
              <a:solidFill>
                <a:schemeClr val="bg1"/>
              </a:solidFill>
              <a:latin typeface="Segoe UI"/>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7"/>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47"/>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30"/>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1"/>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33"/>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34"/>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35"/>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36"/>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37"/>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38"/>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39"/>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40"/>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P spid="26" grpId="0"/>
      <p:bldP spid="27" grpId="0" animBg="1"/>
      <p:bldP spid="28" grpId="0"/>
      <p:bldP spid="29" grpId="0"/>
      <p:bldP spid="30" grpId="0" animBg="1"/>
      <p:bldP spid="31" grpId="0"/>
      <p:bldP spid="33" grpId="0" animBg="1"/>
      <p:bldP spid="34" grpId="0"/>
      <p:bldP spid="35" grpId="0"/>
      <p:bldP spid="36" grpId="0" animBg="1"/>
      <p:bldP spid="37" grpId="0"/>
      <p:bldP spid="38" grpId="0"/>
      <p:bldP spid="39" grpId="0" animBg="1"/>
      <p:bldP spid="40" grpId="0"/>
      <p:bldP spid="41" grpId="0"/>
      <p:bldP spid="4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41872-D2C3-9D18-6A38-0EF70872A588}"/>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350CA10-2345-3BF8-9A3B-BCC16A334AFB}"/>
              </a:ext>
            </a:extLst>
          </p:cNvPr>
          <p:cNvSpPr/>
          <p:nvPr/>
        </p:nvSpPr>
        <p:spPr>
          <a:xfrm>
            <a:off x="-127" y="274320"/>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0DB7441E-C03A-9636-F643-DECBB1C4489A}"/>
              </a:ext>
            </a:extLst>
          </p:cNvPr>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a:extLst>
              <a:ext uri="{FF2B5EF4-FFF2-40B4-BE49-F238E27FC236}">
                <a16:creationId xmlns:a16="http://schemas.microsoft.com/office/drawing/2014/main" id="{DBA1A52A-1353-1FBF-209C-7A1D4F115945}"/>
              </a:ext>
            </a:extLst>
          </p:cNvPr>
          <p:cNvSpPr/>
          <p:nvPr/>
        </p:nvSpPr>
        <p:spPr>
          <a:xfrm>
            <a:off x="365760" y="0"/>
            <a:ext cx="73152" cy="6858000"/>
          </a:xfrm>
          <a:prstGeom prst="rect">
            <a:avLst/>
          </a:prstGeom>
          <a:solidFill>
            <a:srgbClr val="636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a:extLst>
              <a:ext uri="{FF2B5EF4-FFF2-40B4-BE49-F238E27FC236}">
                <a16:creationId xmlns:a16="http://schemas.microsoft.com/office/drawing/2014/main" id="{CBC72BB2-2F65-2059-B465-5C2651ED5828}"/>
              </a:ext>
            </a:extLst>
          </p:cNvPr>
          <p:cNvSpPr/>
          <p:nvPr/>
        </p:nvSpPr>
        <p:spPr>
          <a:xfrm>
            <a:off x="438912" y="0"/>
            <a:ext cx="11750040"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C906B6A2-31FB-1AB8-6A55-4B7DCDEDC4ED}"/>
              </a:ext>
            </a:extLst>
          </p:cNvPr>
          <p:cNvSpPr txBox="1"/>
          <p:nvPr/>
        </p:nvSpPr>
        <p:spPr>
          <a:xfrm>
            <a:off x="914400" y="1005840"/>
            <a:ext cx="10058400" cy="914400"/>
          </a:xfrm>
          <a:prstGeom prst="rect">
            <a:avLst/>
          </a:prstGeom>
          <a:noFill/>
        </p:spPr>
        <p:txBody>
          <a:bodyPr wrap="square">
            <a:spAutoFit/>
          </a:bodyPr>
          <a:lstStyle/>
          <a:p>
            <a:pPr algn="l"/>
            <a:r>
              <a:rPr sz="4600" b="1" i="0">
                <a:solidFill>
                  <a:srgbClr val="FFFFFF"/>
                </a:solidFill>
                <a:latin typeface="Segoe UI"/>
              </a:rPr>
              <a:t>Transforming Airway Health</a:t>
            </a:r>
          </a:p>
        </p:txBody>
      </p:sp>
      <p:sp>
        <p:nvSpPr>
          <p:cNvPr id="8" name="TextBox 7">
            <a:extLst>
              <a:ext uri="{FF2B5EF4-FFF2-40B4-BE49-F238E27FC236}">
                <a16:creationId xmlns:a16="http://schemas.microsoft.com/office/drawing/2014/main" id="{5314095E-2220-B2EF-8945-C0D3FDDA861E}"/>
              </a:ext>
            </a:extLst>
          </p:cNvPr>
          <p:cNvSpPr txBox="1"/>
          <p:nvPr/>
        </p:nvSpPr>
        <p:spPr>
          <a:xfrm>
            <a:off x="914400" y="1920240"/>
            <a:ext cx="10058400" cy="594360"/>
          </a:xfrm>
          <a:prstGeom prst="rect">
            <a:avLst/>
          </a:prstGeom>
          <a:noFill/>
        </p:spPr>
        <p:txBody>
          <a:bodyPr wrap="square">
            <a:spAutoFit/>
          </a:bodyPr>
          <a:lstStyle/>
          <a:p>
            <a:pPr algn="l"/>
            <a:r>
              <a:rPr sz="2200" b="0" i="0">
                <a:solidFill>
                  <a:srgbClr val="93C5FD"/>
                </a:solidFill>
                <a:latin typeface="Segoe UI"/>
              </a:rPr>
              <a:t>From Lifetime Dependency to Corrective Therapy</a:t>
            </a:r>
          </a:p>
        </p:txBody>
      </p:sp>
      <p:sp>
        <p:nvSpPr>
          <p:cNvPr id="9" name="Rectangle 8">
            <a:extLst>
              <a:ext uri="{FF2B5EF4-FFF2-40B4-BE49-F238E27FC236}">
                <a16:creationId xmlns:a16="http://schemas.microsoft.com/office/drawing/2014/main" id="{CBCB1F33-90BD-ECA3-22E2-DF8A88C1E7E5}"/>
              </a:ext>
            </a:extLst>
          </p:cNvPr>
          <p:cNvSpPr/>
          <p:nvPr/>
        </p:nvSpPr>
        <p:spPr>
          <a:xfrm>
            <a:off x="914400" y="2606040"/>
            <a:ext cx="4572000" cy="36576"/>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a:extLst>
              <a:ext uri="{FF2B5EF4-FFF2-40B4-BE49-F238E27FC236}">
                <a16:creationId xmlns:a16="http://schemas.microsoft.com/office/drawing/2014/main" id="{23C7C115-20BE-1FBA-D1A3-AC385BA80349}"/>
              </a:ext>
            </a:extLst>
          </p:cNvPr>
          <p:cNvSpPr txBox="1"/>
          <p:nvPr/>
        </p:nvSpPr>
        <p:spPr>
          <a:xfrm>
            <a:off x="914400" y="2788920"/>
            <a:ext cx="7315200" cy="323165"/>
          </a:xfrm>
          <a:prstGeom prst="rect">
            <a:avLst/>
          </a:prstGeom>
          <a:noFill/>
        </p:spPr>
        <p:txBody>
          <a:bodyPr wrap="square">
            <a:spAutoFit/>
          </a:bodyPr>
          <a:lstStyle/>
          <a:p>
            <a:pPr algn="l"/>
            <a:r>
              <a:rPr sz="1500" b="0" i="0" dirty="0">
                <a:solidFill>
                  <a:srgbClr val="CBD5E1"/>
                </a:solidFill>
                <a:latin typeface="Segoe UI"/>
              </a:rPr>
              <a:t>—  2026</a:t>
            </a:r>
          </a:p>
        </p:txBody>
      </p:sp>
      <p:sp>
        <p:nvSpPr>
          <p:cNvPr id="11" name="TextBox 10">
            <a:extLst>
              <a:ext uri="{FF2B5EF4-FFF2-40B4-BE49-F238E27FC236}">
                <a16:creationId xmlns:a16="http://schemas.microsoft.com/office/drawing/2014/main" id="{C4A96F3A-A309-CF0D-6252-0D664D04051F}"/>
              </a:ext>
            </a:extLst>
          </p:cNvPr>
          <p:cNvSpPr txBox="1"/>
          <p:nvPr/>
        </p:nvSpPr>
        <p:spPr>
          <a:xfrm>
            <a:off x="914400" y="3291840"/>
            <a:ext cx="7315200" cy="292388"/>
          </a:xfrm>
          <a:prstGeom prst="rect">
            <a:avLst/>
          </a:prstGeom>
          <a:noFill/>
        </p:spPr>
        <p:txBody>
          <a:bodyPr wrap="square">
            <a:spAutoFit/>
          </a:bodyPr>
          <a:lstStyle/>
          <a:p>
            <a:pPr algn="l"/>
            <a:r>
              <a:rPr sz="1300" b="0" i="0" dirty="0">
                <a:solidFill>
                  <a:srgbClr val="94A3B8"/>
                </a:solidFill>
                <a:latin typeface="Segoe UI"/>
              </a:rPr>
              <a:t>Mahmoud Esmaili  |  Chief Technologist</a:t>
            </a:r>
          </a:p>
        </p:txBody>
      </p:sp>
      <p:sp>
        <p:nvSpPr>
          <p:cNvPr id="12" name="TextBox 11">
            <a:extLst>
              <a:ext uri="{FF2B5EF4-FFF2-40B4-BE49-F238E27FC236}">
                <a16:creationId xmlns:a16="http://schemas.microsoft.com/office/drawing/2014/main" id="{6765DEDE-FF25-BF5E-55C1-22A14AE653B3}"/>
              </a:ext>
            </a:extLst>
          </p:cNvPr>
          <p:cNvSpPr txBox="1"/>
          <p:nvPr/>
        </p:nvSpPr>
        <p:spPr>
          <a:xfrm>
            <a:off x="914400" y="3703320"/>
            <a:ext cx="7315200" cy="261610"/>
          </a:xfrm>
          <a:prstGeom prst="rect">
            <a:avLst/>
          </a:prstGeom>
          <a:noFill/>
        </p:spPr>
        <p:txBody>
          <a:bodyPr wrap="square">
            <a:spAutoFit/>
          </a:bodyPr>
          <a:lstStyle/>
          <a:p>
            <a:pPr algn="l"/>
            <a:r>
              <a:rPr sz="1100" b="0" i="1" dirty="0">
                <a:solidFill>
                  <a:srgbClr val="64748B"/>
                </a:solidFill>
                <a:latin typeface="Segoe UI"/>
              </a:rPr>
              <a:t>Clinical Methodology: Developed in collaboration with Dr. Bahar</a:t>
            </a:r>
            <a:r>
              <a:rPr lang="en-US" sz="1100" b="0" i="1" dirty="0">
                <a:solidFill>
                  <a:srgbClr val="64748B"/>
                </a:solidFill>
                <a:latin typeface="Segoe UI"/>
              </a:rPr>
              <a:t> Esmaili</a:t>
            </a:r>
            <a:endParaRPr sz="1100" b="0" i="1" dirty="0">
              <a:solidFill>
                <a:srgbClr val="64748B"/>
              </a:solidFill>
              <a:latin typeface="Segoe UI"/>
            </a:endParaRPr>
          </a:p>
        </p:txBody>
      </p:sp>
      <p:sp>
        <p:nvSpPr>
          <p:cNvPr id="13" name="Rectangle 12">
            <a:extLst>
              <a:ext uri="{FF2B5EF4-FFF2-40B4-BE49-F238E27FC236}">
                <a16:creationId xmlns:a16="http://schemas.microsoft.com/office/drawing/2014/main" id="{CB616FB3-600E-AA29-0F58-0821EB7A96A4}"/>
              </a:ext>
            </a:extLst>
          </p:cNvPr>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a:extLst>
              <a:ext uri="{FF2B5EF4-FFF2-40B4-BE49-F238E27FC236}">
                <a16:creationId xmlns:a16="http://schemas.microsoft.com/office/drawing/2014/main" id="{BF87C528-9F0D-7432-2EED-886B03FC3BA5}"/>
              </a:ext>
            </a:extLst>
          </p:cNvPr>
          <p:cNvSpPr txBox="1"/>
          <p:nvPr/>
        </p:nvSpPr>
        <p:spPr>
          <a:xfrm>
            <a:off x="0" y="6492240"/>
            <a:ext cx="12188952" cy="320040"/>
          </a:xfrm>
          <a:prstGeom prst="rect">
            <a:avLst/>
          </a:prstGeom>
          <a:noFill/>
        </p:spPr>
        <p:txBody>
          <a:bodyPr wrap="square">
            <a:spAutoFit/>
          </a:bodyPr>
          <a:lstStyle/>
          <a:p>
            <a:pPr algn="ctr"/>
            <a:r>
              <a:rPr sz="800" b="0" i="0">
                <a:solidFill>
                  <a:srgbClr val="FF4444"/>
                </a:solidFill>
                <a:latin typeface="Segoe UI"/>
              </a:rPr>
              <a:t>HIGHLY CONFIDENTIAL   |   ©2026 Airway Architect   |   Not for Distribution</a:t>
            </a:r>
          </a:p>
        </p:txBody>
      </p:sp>
      <p:pic>
        <p:nvPicPr>
          <p:cNvPr id="15" name="Google Shape;413;p1">
            <a:extLst>
              <a:ext uri="{FF2B5EF4-FFF2-40B4-BE49-F238E27FC236}">
                <a16:creationId xmlns:a16="http://schemas.microsoft.com/office/drawing/2014/main" id="{DDD2A8E7-AD74-5DEF-98EC-D58D06B052F2}"/>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t="238" b="238"/>
          <a:stretch>
            <a:fillRect/>
          </a:stretch>
        </p:blipFill>
        <p:spPr bwMode="auto">
          <a:xfrm>
            <a:off x="10105101" y="5744106"/>
            <a:ext cx="1717964" cy="474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354DE63-03F2-73B1-6BDC-44AC822ABE48}"/>
              </a:ext>
            </a:extLst>
          </p:cNvPr>
          <p:cNvSpPr/>
          <p:nvPr/>
        </p:nvSpPr>
        <p:spPr>
          <a:xfrm>
            <a:off x="-254" y="0"/>
            <a:ext cx="12188952" cy="713232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pic>
        <p:nvPicPr>
          <p:cNvPr id="17" name="Vivos web investors.mp4">
            <a:hlinkClick r:id="" action="ppaction://media"/>
            <a:extLst>
              <a:ext uri="{FF2B5EF4-FFF2-40B4-BE49-F238E27FC236}">
                <a16:creationId xmlns:a16="http://schemas.microsoft.com/office/drawing/2014/main" id="{3E6C72F4-5B15-2B98-2709-186AAD44023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88825" cy="6856413"/>
          </a:xfrm>
          <a:prstGeom prst="rect">
            <a:avLst/>
          </a:prstGeom>
        </p:spPr>
      </p:pic>
    </p:spTree>
    <p:extLst>
      <p:ext uri="{BB962C8B-B14F-4D97-AF65-F5344CB8AC3E}">
        <p14:creationId xmlns:p14="http://schemas.microsoft.com/office/powerpoint/2010/main" val="3717228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519"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24A5E-B7E5-5AC4-1FFA-438643117D6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F8A0F1C-6581-6CFB-F540-C0405D8112C2}"/>
              </a:ext>
            </a:extLst>
          </p:cNvPr>
          <p:cNvSpPr/>
          <p:nvPr/>
        </p:nvSpPr>
        <p:spPr>
          <a:xfrm>
            <a:off x="0" y="279400"/>
            <a:ext cx="12188952" cy="6858000"/>
          </a:xfrm>
          <a:prstGeom prst="rect">
            <a:avLst/>
          </a:prstGeom>
          <a:solidFill>
            <a:srgbClr val="0A0F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AACBF1AB-669A-85DF-8C91-1382797507CD}"/>
              </a:ext>
            </a:extLst>
          </p:cNvPr>
          <p:cNvSpPr/>
          <p:nvPr/>
        </p:nvSpPr>
        <p:spPr>
          <a:xfrm>
            <a:off x="0" y="0"/>
            <a:ext cx="12188952" cy="54864"/>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a:extLst>
              <a:ext uri="{FF2B5EF4-FFF2-40B4-BE49-F238E27FC236}">
                <a16:creationId xmlns:a16="http://schemas.microsoft.com/office/drawing/2014/main" id="{7111BF36-D661-F1B4-2F0B-5C54963A2726}"/>
              </a:ext>
            </a:extLst>
          </p:cNvPr>
          <p:cNvSpPr/>
          <p:nvPr/>
        </p:nvSpPr>
        <p:spPr>
          <a:xfrm>
            <a:off x="0" y="0"/>
            <a:ext cx="365760" cy="6858000"/>
          </a:xfrm>
          <a:prstGeom prst="rect">
            <a:avLst/>
          </a:prstGeom>
          <a:solidFill>
            <a:srgbClr val="3B82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a:extLst>
              <a:ext uri="{FF2B5EF4-FFF2-40B4-BE49-F238E27FC236}">
                <a16:creationId xmlns:a16="http://schemas.microsoft.com/office/drawing/2014/main" id="{79F1C36A-89A0-EE65-8C1F-578218E96652}"/>
              </a:ext>
            </a:extLst>
          </p:cNvPr>
          <p:cNvSpPr/>
          <p:nvPr/>
        </p:nvSpPr>
        <p:spPr>
          <a:xfrm>
            <a:off x="0" y="6446520"/>
            <a:ext cx="12188952" cy="411480"/>
          </a:xfrm>
          <a:prstGeom prst="rect">
            <a:avLst/>
          </a:prstGeom>
          <a:solidFill>
            <a:srgbClr val="10172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a:extLst>
              <a:ext uri="{FF2B5EF4-FFF2-40B4-BE49-F238E27FC236}">
                <a16:creationId xmlns:a16="http://schemas.microsoft.com/office/drawing/2014/main" id="{ED7EA8FC-B390-E164-F932-F77F7693334F}"/>
              </a:ext>
            </a:extLst>
          </p:cNvPr>
          <p:cNvSpPr txBox="1"/>
          <p:nvPr/>
        </p:nvSpPr>
        <p:spPr>
          <a:xfrm>
            <a:off x="0" y="6492240"/>
            <a:ext cx="12188952" cy="320040"/>
          </a:xfrm>
          <a:prstGeom prst="rect">
            <a:avLst/>
          </a:prstGeom>
          <a:noFill/>
        </p:spPr>
        <p:txBody>
          <a:bodyPr wrap="square">
            <a:spAutoFit/>
          </a:bodyPr>
          <a:lstStyle/>
          <a:p>
            <a:pPr algn="ctr"/>
            <a:r>
              <a:rPr sz="800" b="0" i="0">
                <a:solidFill>
                  <a:srgbClr val="FF4444"/>
                </a:solidFill>
                <a:latin typeface="Segoe UI"/>
              </a:rPr>
              <a:t>HIGHLY CONFIDENTIAL   |   ©2026 Airway Architect   |   Not for Distribution</a:t>
            </a:r>
          </a:p>
        </p:txBody>
      </p:sp>
      <p:pic>
        <p:nvPicPr>
          <p:cNvPr id="5" name="Picture 4" descr="A person and person in white lab coats standing back to back&#10;&#10;Description automatically generated">
            <a:extLst>
              <a:ext uri="{FF2B5EF4-FFF2-40B4-BE49-F238E27FC236}">
                <a16:creationId xmlns:a16="http://schemas.microsoft.com/office/drawing/2014/main" id="{CEC628C3-DA51-91FA-67CA-8C99DCD5AFE0}"/>
              </a:ext>
            </a:extLst>
          </p:cNvPr>
          <p:cNvPicPr>
            <a:picLocks noChangeAspect="1"/>
          </p:cNvPicPr>
          <p:nvPr/>
        </p:nvPicPr>
        <p:blipFill>
          <a:blip r:embed="rId2"/>
          <a:stretch>
            <a:fillRect/>
          </a:stretch>
        </p:blipFill>
        <p:spPr>
          <a:xfrm>
            <a:off x="595536" y="843851"/>
            <a:ext cx="6904152" cy="4480009"/>
          </a:xfrm>
          <a:prstGeom prst="rect">
            <a:avLst/>
          </a:prstGeom>
        </p:spPr>
      </p:pic>
      <p:pic>
        <p:nvPicPr>
          <p:cNvPr id="32" name="Google Shape;413;p1">
            <a:extLst>
              <a:ext uri="{FF2B5EF4-FFF2-40B4-BE49-F238E27FC236}">
                <a16:creationId xmlns:a16="http://schemas.microsoft.com/office/drawing/2014/main" id="{992DFD6E-7EF1-1603-87A3-7330CE5B309B}"/>
              </a:ext>
            </a:extLst>
          </p:cNvPr>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t="238" b="238"/>
          <a:stretch>
            <a:fillRect/>
          </a:stretch>
        </p:blipFill>
        <p:spPr bwMode="auto">
          <a:xfrm>
            <a:off x="1325552" y="5604973"/>
            <a:ext cx="2306949" cy="637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32">
            <a:extLst>
              <a:ext uri="{FF2B5EF4-FFF2-40B4-BE49-F238E27FC236}">
                <a16:creationId xmlns:a16="http://schemas.microsoft.com/office/drawing/2014/main" id="{03A3CF06-EA83-2BE0-9E23-19D8964D5D69}"/>
              </a:ext>
            </a:extLst>
          </p:cNvPr>
          <p:cNvSpPr txBox="1"/>
          <p:nvPr/>
        </p:nvSpPr>
        <p:spPr>
          <a:xfrm>
            <a:off x="4118706" y="5725608"/>
            <a:ext cx="3275747" cy="523084"/>
          </a:xfrm>
          <a:prstGeom prst="rect">
            <a:avLst/>
          </a:prstGeom>
          <a:noFill/>
          <a:ln>
            <a:noFill/>
          </a:ln>
          <a:effectLst/>
        </p:spPr>
        <p:txBody>
          <a:bodyPr rot="0" spcFirstLastPara="0" vertOverflow="overflow" horzOverflow="overflow" vert="horz" wrap="square" lIns="91416" tIns="45708" rIns="91416" bIns="45708" numCol="1" spcCol="0" rtlCol="0" fromWordArt="0" anchor="t" anchorCtr="0" forceAA="0" compatLnSpc="1">
            <a:prstTxWarp prst="textNoShape">
              <a:avLst/>
            </a:prstTxWarp>
            <a:spAutoFit/>
          </a:bodyPr>
          <a:lstStyle/>
          <a:p>
            <a:pPr defTabSz="914126">
              <a:defRPr/>
            </a:pPr>
            <a:r>
              <a:rPr lang="en-US" sz="2799" i="1" dirty="0">
                <a:solidFill>
                  <a:prstClr val="white"/>
                </a:solidFill>
                <a:latin typeface="Calibri" panose="020F0502020204030204"/>
                <a:ea typeface="Calibri"/>
                <a:cs typeface="Calibri"/>
              </a:rPr>
              <a:t>Breathe New Life</a:t>
            </a:r>
          </a:p>
        </p:txBody>
      </p:sp>
      <p:pic>
        <p:nvPicPr>
          <p:cNvPr id="34" name="Picture 33" descr="A plastic jaw with hooks&#10;&#10;Description automatically generated with medium confidence">
            <a:extLst>
              <a:ext uri="{FF2B5EF4-FFF2-40B4-BE49-F238E27FC236}">
                <a16:creationId xmlns:a16="http://schemas.microsoft.com/office/drawing/2014/main" id="{087F102D-4675-F116-3201-645C29BF3323}"/>
              </a:ext>
            </a:extLst>
          </p:cNvPr>
          <p:cNvPicPr>
            <a:picLocks noChangeAspect="1"/>
          </p:cNvPicPr>
          <p:nvPr/>
        </p:nvPicPr>
        <p:blipFill rotWithShape="1">
          <a:blip r:embed="rId4"/>
          <a:srcRect l="14777" t="13983" r="14626" b="12946"/>
          <a:stretch/>
        </p:blipFill>
        <p:spPr>
          <a:xfrm>
            <a:off x="7997407" y="3191232"/>
            <a:ext cx="3346377" cy="2309111"/>
          </a:xfrm>
          <a:prstGeom prst="rect">
            <a:avLst/>
          </a:prstGeom>
          <a:effectLst>
            <a:softEdge rad="92637"/>
          </a:effectLst>
        </p:spPr>
      </p:pic>
      <p:pic>
        <p:nvPicPr>
          <p:cNvPr id="35" name="Picture 34">
            <a:extLst>
              <a:ext uri="{FF2B5EF4-FFF2-40B4-BE49-F238E27FC236}">
                <a16:creationId xmlns:a16="http://schemas.microsoft.com/office/drawing/2014/main" id="{B6271D18-64B9-5609-1F31-928AFEF58E1D}"/>
              </a:ext>
            </a:extLst>
          </p:cNvPr>
          <p:cNvPicPr>
            <a:picLocks noChangeAspect="1"/>
          </p:cNvPicPr>
          <p:nvPr/>
        </p:nvPicPr>
        <p:blipFill rotWithShape="1">
          <a:blip r:embed="rId5"/>
          <a:srcRect l="18377" t="20303" r="20282" b="15818"/>
          <a:stretch/>
        </p:blipFill>
        <p:spPr>
          <a:xfrm>
            <a:off x="7997407" y="851204"/>
            <a:ext cx="3346377" cy="2215198"/>
          </a:xfrm>
          <a:prstGeom prst="rect">
            <a:avLst/>
          </a:prstGeom>
          <a:effectLst>
            <a:softEdge rad="54064"/>
          </a:effectLst>
        </p:spPr>
      </p:pic>
    </p:spTree>
    <p:extLst>
      <p:ext uri="{BB962C8B-B14F-4D97-AF65-F5344CB8AC3E}">
        <p14:creationId xmlns:p14="http://schemas.microsoft.com/office/powerpoint/2010/main" val="8174321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Custom 74">
      <a:dk1>
        <a:srgbClr val="1B3E6F"/>
      </a:dk1>
      <a:lt1>
        <a:srgbClr val="FFFFFF"/>
      </a:lt1>
      <a:dk2>
        <a:srgbClr val="578AB1"/>
      </a:dk2>
      <a:lt2>
        <a:srgbClr val="E7E6E6"/>
      </a:lt2>
      <a:accent1>
        <a:srgbClr val="86AAA0"/>
      </a:accent1>
      <a:accent2>
        <a:srgbClr val="1B3E6F"/>
      </a:accent2>
      <a:accent3>
        <a:srgbClr val="F7C115"/>
      </a:accent3>
      <a:accent4>
        <a:srgbClr val="3B4643"/>
      </a:accent4>
      <a:accent5>
        <a:srgbClr val="86AAA0"/>
      </a:accent5>
      <a:accent6>
        <a:srgbClr val="A5C374"/>
      </a:accent6>
      <a:hlink>
        <a:srgbClr val="0563C1"/>
      </a:hlink>
      <a:folHlink>
        <a:srgbClr val="954F72"/>
      </a:folHlink>
    </a:clrScheme>
    <a:fontScheme name="Custom 80">
      <a:majorFont>
        <a:latin typeface="Nunito Sans SemiBold"/>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7375</TotalTime>
  <Words>1746</Words>
  <Application>Microsoft Macintosh PowerPoint</Application>
  <PresentationFormat>Custom</PresentationFormat>
  <Paragraphs>324</Paragraphs>
  <Slides>20</Slides>
  <Notes>2</Notes>
  <HiddenSlides>1</HiddenSlides>
  <MMClips>4</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20</vt:i4>
      </vt:variant>
    </vt:vector>
  </HeadingPairs>
  <TitlesOfParts>
    <vt:vector size="34" baseType="lpstr">
      <vt:lpstr>Aptos</vt:lpstr>
      <vt:lpstr>Arial</vt:lpstr>
      <vt:lpstr>Calibri</vt:lpstr>
      <vt:lpstr>Calibri Light</vt:lpstr>
      <vt:lpstr>Helvetica</vt:lpstr>
      <vt:lpstr>Nunito sans</vt:lpstr>
      <vt:lpstr>Nunito Sans Black</vt:lpstr>
      <vt:lpstr>Nunito Sans Bold</vt:lpstr>
      <vt:lpstr>Open Sans</vt:lpstr>
      <vt:lpstr>Proxima Nova Lt</vt:lpstr>
      <vt:lpstr>Segoe UI</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Peer Reviewed Published Research</vt:lpstr>
      <vt:lpstr>Landmark FDA 510(k) Clearance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Airway Architect</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Mahmoud Esmaili</dc:creator>
  <cp:keywords/>
  <dc:description/>
  <cp:lastModifiedBy>Dr. Trifco</cp:lastModifiedBy>
  <cp:revision>32</cp:revision>
  <dcterms:created xsi:type="dcterms:W3CDTF">2013-01-27T09:14:16Z</dcterms:created>
  <dcterms:modified xsi:type="dcterms:W3CDTF">2026-04-13T16:24:48Z</dcterms:modified>
  <cp:category/>
</cp:coreProperties>
</file>